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9" r:id="rId2"/>
    <p:sldId id="275" r:id="rId3"/>
    <p:sldId id="277" r:id="rId4"/>
    <p:sldId id="272" r:id="rId5"/>
    <p:sldId id="278" r:id="rId6"/>
    <p:sldId id="276" r:id="rId7"/>
    <p:sldId id="257" r:id="rId8"/>
    <p:sldId id="280" r:id="rId9"/>
    <p:sldId id="281" r:id="rId10"/>
    <p:sldId id="26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B5E"/>
    <a:srgbClr val="592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00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D168-E79F-4683-BBD5-1B16F1798CB0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A8ED-4FA0-4FFB-8138-19355E8C2C9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57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BR-Branding_3.png"/>
          <p:cNvPicPr>
            <a:picLocks noChangeAspect="1"/>
          </p:cNvPicPr>
          <p:nvPr userDrawn="1"/>
        </p:nvPicPr>
        <p:blipFill>
          <a:blip r:embed="rId2" cstate="print"/>
          <a:srcRect b="661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4894312" cy="1470025"/>
          </a:xfrm>
        </p:spPr>
        <p:txBody>
          <a:bodyPr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(ALL CAPS)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1560" y="0"/>
            <a:ext cx="1412776" cy="14127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23928" y="3312368"/>
            <a:ext cx="3545632" cy="3545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CTGov_EPD_inline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5517232"/>
            <a:ext cx="1736825" cy="884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093296"/>
            <a:ext cx="5486400" cy="494730"/>
          </a:xfrm>
        </p:spPr>
        <p:txBody>
          <a:bodyPr anchor="ctr" anchorCtr="0"/>
          <a:lstStyle>
            <a:lvl1pPr algn="l">
              <a:defRPr sz="1400" b="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112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112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R-Branding_3.png"/>
          <p:cNvPicPr>
            <a:picLocks noChangeAspect="1"/>
          </p:cNvPicPr>
          <p:nvPr userDrawn="1"/>
        </p:nvPicPr>
        <p:blipFill>
          <a:blip r:embed="rId2" cstate="print"/>
          <a:srcRect b="661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ACTGov_EPD_inline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1736825" cy="884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R-Branding_1.png"/>
          <p:cNvPicPr>
            <a:picLocks noChangeAspect="1"/>
          </p:cNvPicPr>
          <p:nvPr userDrawn="1"/>
        </p:nvPicPr>
        <p:blipFill>
          <a:blip r:embed="rId2" cstate="print"/>
          <a:srcRect b="661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4894312" cy="1470025"/>
          </a:xfrm>
        </p:spPr>
        <p:txBody>
          <a:bodyPr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(ALL CAPS)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8" descr="ACTGov_EPD_inline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5517232"/>
            <a:ext cx="1736825" cy="884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11560" y="0"/>
            <a:ext cx="1412776" cy="14127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23928" y="3312368"/>
            <a:ext cx="3545632" cy="3545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R-Branding_1.png"/>
          <p:cNvPicPr>
            <a:picLocks noChangeAspect="1"/>
          </p:cNvPicPr>
          <p:nvPr userDrawn="1"/>
        </p:nvPicPr>
        <p:blipFill>
          <a:blip r:embed="rId2" cstate="print"/>
          <a:srcRect b="661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ACTGov_EPD_inline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1736825" cy="884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BR-Branding_2.png"/>
          <p:cNvPicPr>
            <a:picLocks noChangeAspect="1"/>
          </p:cNvPicPr>
          <p:nvPr userDrawn="1"/>
        </p:nvPicPr>
        <p:blipFill>
          <a:blip r:embed="rId2" cstate="print"/>
          <a:srcRect b="661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4894312" cy="1470025"/>
          </a:xfrm>
        </p:spPr>
        <p:txBody>
          <a:bodyPr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(ALL CAPS)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1560" y="0"/>
            <a:ext cx="1412776" cy="14127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23928" y="3312368"/>
            <a:ext cx="3545632" cy="3545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CTGov_EPD_inline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5517232"/>
            <a:ext cx="1736825" cy="884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R-Branding_2.png"/>
          <p:cNvPicPr>
            <a:picLocks noChangeAspect="1"/>
          </p:cNvPicPr>
          <p:nvPr userDrawn="1"/>
        </p:nvPicPr>
        <p:blipFill>
          <a:blip r:embed="rId2" cstate="print"/>
          <a:srcRect b="661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CTGov_EPD_inline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1736825" cy="884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196753"/>
            <a:ext cx="447484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Freeform 10"/>
          <p:cNvSpPr/>
          <p:nvPr userDrawn="1"/>
        </p:nvSpPr>
        <p:spPr>
          <a:xfrm rot="13564843">
            <a:off x="5320539" y="4762632"/>
            <a:ext cx="375056" cy="446585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576064">
                <a:moveTo>
                  <a:pt x="0" y="576064"/>
                </a:moveTo>
                <a:lnTo>
                  <a:pt x="180020" y="0"/>
                </a:lnTo>
                <a:lnTo>
                  <a:pt x="360040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6056" y="1196752"/>
            <a:ext cx="4320000" cy="4320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00" b="0" spc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R-Branding_4.png"/>
          <p:cNvPicPr>
            <a:picLocks noChangeAspect="1"/>
          </p:cNvPicPr>
          <p:nvPr userDrawn="1"/>
        </p:nvPicPr>
        <p:blipFill>
          <a:blip r:embed="rId16" cstate="print">
            <a:lum bright="6000"/>
          </a:blip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80528" y="6021288"/>
            <a:ext cx="9577064" cy="6480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6" name="Picture 5" descr="ACTGov_EPD_inline_Rev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884368" y="6128618"/>
            <a:ext cx="792088" cy="403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49" r:id="rId3"/>
    <p:sldLayoutId id="2147483651" r:id="rId4"/>
    <p:sldLayoutId id="2147483660" r:id="rId5"/>
    <p:sldLayoutId id="2147483662" r:id="rId6"/>
    <p:sldLayoutId id="2147483650" r:id="rId7"/>
    <p:sldLayoutId id="2147483665" r:id="rId8"/>
    <p:sldLayoutId id="2147483657" r:id="rId9"/>
    <p:sldLayoutId id="2147483664" r:id="rId10"/>
    <p:sldLayoutId id="2147483652" r:id="rId11"/>
    <p:sldLayoutId id="2147483653" r:id="rId12"/>
    <p:sldLayoutId id="2147483656" r:id="rId13"/>
    <p:sldLayoutId id="214748365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400" b="0" kern="1200" spc="0">
          <a:solidFill>
            <a:srgbClr val="592D8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1458" y="2119918"/>
            <a:ext cx="4894312" cy="1470025"/>
          </a:xfrm>
        </p:spPr>
        <p:txBody>
          <a:bodyPr>
            <a:normAutofit/>
          </a:bodyPr>
          <a:lstStyle/>
          <a:p>
            <a:r>
              <a:rPr lang="en-AU" dirty="0" smtClean="0"/>
              <a:t>Improving Cat Management in the ACT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7475"/>
            <a:ext cx="3635896" cy="2726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0702"/>
            <a:ext cx="5832648" cy="43744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6389948" y="238127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SAFE CAT</a:t>
            </a:r>
            <a:endParaRPr lang="en-A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7890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SAFE WILDLIFE</a:t>
            </a:r>
            <a:endParaRPr lang="en-AU" sz="2400" b="1" i="1" dirty="0"/>
          </a:p>
        </p:txBody>
      </p:sp>
    </p:spTree>
    <p:extLst>
      <p:ext uri="{BB962C8B-B14F-4D97-AF65-F5344CB8AC3E}">
        <p14:creationId xmlns:p14="http://schemas.microsoft.com/office/powerpoint/2010/main" val="2724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778694"/>
            <a:ext cx="2592288" cy="706090"/>
          </a:xfrm>
        </p:spPr>
        <p:txBody>
          <a:bodyPr/>
          <a:lstStyle/>
          <a:p>
            <a:r>
              <a:rPr lang="en-AU" sz="3600" dirty="0" smtClean="0"/>
              <a:t>Next steps </a:t>
            </a:r>
            <a:endParaRPr lang="en-AU" sz="36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072342" cy="4608513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4300"/>
          <a:stretch>
            <a:fillRect/>
          </a:stretch>
        </p:blipFill>
        <p:spPr>
          <a:xfrm>
            <a:off x="4600600" y="1488976"/>
            <a:ext cx="4320000" cy="4320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1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" y="1196753"/>
            <a:ext cx="4618856" cy="5184575"/>
          </a:xfrm>
        </p:spPr>
        <p:txBody>
          <a:bodyPr/>
          <a:lstStyle/>
          <a:p>
            <a:r>
              <a:rPr lang="en-AU" sz="2800" dirty="0" smtClean="0"/>
              <a:t>Improve animal welfare</a:t>
            </a:r>
          </a:p>
          <a:p>
            <a:r>
              <a:rPr lang="en-AU" sz="2800" dirty="0" smtClean="0"/>
              <a:t>Reduce impact on the  environment </a:t>
            </a:r>
          </a:p>
          <a:p>
            <a:r>
              <a:rPr lang="en-AU" sz="2800" dirty="0" smtClean="0"/>
              <a:t>Reduce nuisance</a:t>
            </a:r>
          </a:p>
          <a:p>
            <a:r>
              <a:rPr lang="en-AU" sz="2800" dirty="0" smtClean="0"/>
              <a:t>Reduce risk to human health </a:t>
            </a:r>
          </a:p>
          <a:p>
            <a:r>
              <a:rPr lang="en-AU" sz="2800" dirty="0" smtClean="0"/>
              <a:t>Improve services</a:t>
            </a:r>
          </a:p>
          <a:p>
            <a:r>
              <a:rPr lang="en-AU" sz="2800" dirty="0"/>
              <a:t>Provide certainty for cat owners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Why manage cats</a:t>
            </a:r>
            <a:endParaRPr lang="en-AU" sz="3600" dirty="0"/>
          </a:p>
        </p:txBody>
      </p:sp>
      <p:pic>
        <p:nvPicPr>
          <p:cNvPr id="10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b="8842"/>
          <a:stretch>
            <a:fillRect/>
          </a:stretch>
        </p:blipFill>
        <p:spPr>
          <a:xfrm>
            <a:off x="4382393" y="-171400"/>
            <a:ext cx="4321175" cy="431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833"/>
          <a:stretch>
            <a:fillRect/>
          </a:stretch>
        </p:blipFill>
        <p:spPr>
          <a:xfrm>
            <a:off x="5652120" y="3771350"/>
            <a:ext cx="4319587" cy="4319588"/>
          </a:xfrm>
        </p:spPr>
      </p:pic>
    </p:spTree>
    <p:extLst>
      <p:ext uri="{BB962C8B-B14F-4D97-AF65-F5344CB8AC3E}">
        <p14:creationId xmlns:p14="http://schemas.microsoft.com/office/powerpoint/2010/main" val="41721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642992" y="116632"/>
            <a:ext cx="3501008" cy="3501008"/>
          </a:xfrm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51520" y="1234197"/>
            <a:ext cx="5732637" cy="4608512"/>
          </a:xfrm>
        </p:spPr>
        <p:txBody>
          <a:bodyPr>
            <a:noAutofit/>
          </a:bodyPr>
          <a:lstStyle/>
          <a:p>
            <a:r>
              <a:rPr lang="en-AU" sz="2800" b="1" i="1" dirty="0" smtClean="0"/>
              <a:t>2000 - Domestic Animals Act - </a:t>
            </a:r>
            <a:r>
              <a:rPr lang="en-AU" sz="2800" dirty="0" smtClean="0"/>
              <a:t>declare cat curfew , compulsory </a:t>
            </a:r>
            <a:r>
              <a:rPr lang="en-AU" sz="2800" dirty="0" err="1" smtClean="0"/>
              <a:t>desexing</a:t>
            </a:r>
            <a:endParaRPr lang="en-AU" sz="2800" dirty="0" smtClean="0"/>
          </a:p>
          <a:p>
            <a:r>
              <a:rPr lang="en-AU" sz="2800" b="1" dirty="0" smtClean="0"/>
              <a:t>2005 – DA Act - Cat Containment Amendment Bill - </a:t>
            </a:r>
            <a:r>
              <a:rPr lang="en-AU" sz="2800" dirty="0" smtClean="0"/>
              <a:t>compulsory micro-chipping, 24 hr containment </a:t>
            </a:r>
          </a:p>
          <a:p>
            <a:r>
              <a:rPr lang="en-AU" sz="2800" b="1" dirty="0" smtClean="0"/>
              <a:t>2017 – Animal Welfare and Management Strategy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Policy</a:t>
            </a:r>
            <a:r>
              <a:rPr lang="en-AU" dirty="0" smtClean="0"/>
              <a:t> </a:t>
            </a:r>
            <a:r>
              <a:rPr lang="en-AU" sz="3600" dirty="0" smtClean="0"/>
              <a:t>Context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493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Cat Containment </a:t>
            </a:r>
            <a:endParaRPr lang="en-AU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808" y="1196975"/>
            <a:ext cx="4314624" cy="540037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196752"/>
            <a:ext cx="3888432" cy="4752529"/>
          </a:xfrm>
        </p:spPr>
        <p:txBody>
          <a:bodyPr/>
          <a:lstStyle/>
          <a:p>
            <a:r>
              <a:rPr lang="en-AU" sz="2800" dirty="0" smtClean="0"/>
              <a:t>Confine </a:t>
            </a:r>
            <a:r>
              <a:rPr lang="en-AU" sz="2800" dirty="0"/>
              <a:t>cat to premise in cat declared areas</a:t>
            </a:r>
            <a:r>
              <a:rPr lang="en-AU" sz="2800" dirty="0" smtClean="0"/>
              <a:t>.</a:t>
            </a:r>
          </a:p>
          <a:p>
            <a:endParaRPr lang="en-AU" sz="2800" dirty="0"/>
          </a:p>
          <a:p>
            <a:r>
              <a:rPr lang="en-AU" sz="2800" dirty="0" smtClean="0"/>
              <a:t>Since 2011 new suburbs declared.</a:t>
            </a:r>
          </a:p>
          <a:p>
            <a:endParaRPr lang="en-AU" sz="2800" dirty="0" smtClean="0"/>
          </a:p>
          <a:p>
            <a:r>
              <a:rPr lang="en-AU" sz="2800" dirty="0" smtClean="0"/>
              <a:t>In 2018, 15 suburbs ~ 12% of ACT suburbs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03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r="1169"/>
          <a:stretch>
            <a:fillRect/>
          </a:stretch>
        </p:blipFill>
        <p:spPr>
          <a:xfrm>
            <a:off x="4067944" y="1196752"/>
            <a:ext cx="4800534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Comprehensive cat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3300" b="1" dirty="0" smtClean="0"/>
              <a:t>All cats </a:t>
            </a:r>
          </a:p>
          <a:p>
            <a:r>
              <a:rPr lang="en-AU" sz="3300" dirty="0" smtClean="0"/>
              <a:t>Domestic – Owned, semi-owned, unowned</a:t>
            </a:r>
          </a:p>
          <a:p>
            <a:r>
              <a:rPr lang="en-AU" sz="3300" dirty="0" smtClean="0"/>
              <a:t>Feral</a:t>
            </a:r>
          </a:p>
          <a:p>
            <a:pPr marL="0" indent="0">
              <a:buNone/>
            </a:pPr>
            <a:r>
              <a:rPr lang="en-AU" sz="3300" b="1" dirty="0" smtClean="0"/>
              <a:t>All areas</a:t>
            </a:r>
          </a:p>
          <a:p>
            <a:r>
              <a:rPr lang="en-AU" sz="3300" dirty="0" smtClean="0"/>
              <a:t>Urban, Nature reserves, rural</a:t>
            </a:r>
          </a:p>
          <a:p>
            <a:pPr marL="0" indent="0">
              <a:buNone/>
            </a:pPr>
            <a:r>
              <a:rPr lang="en-AU" sz="3300" b="1" dirty="0" smtClean="0"/>
              <a:t>All issues</a:t>
            </a:r>
          </a:p>
          <a:p>
            <a:r>
              <a:rPr lang="en-AU" sz="3300" dirty="0" smtClean="0"/>
              <a:t>Human health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9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10935"/>
            <a:ext cx="3975846" cy="3260465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32344" y="1340768"/>
            <a:ext cx="4474840" cy="3600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AU" sz="3600" dirty="0"/>
              <a:t>Responsible pet ownership 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Contain pet cats</a:t>
            </a:r>
            <a:endParaRPr lang="en-AU" sz="3600" dirty="0"/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Manage cats that are not owned</a:t>
            </a:r>
            <a:endParaRPr lang="en-AU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>
          <a:xfrm>
            <a:off x="5364088" y="1300194"/>
            <a:ext cx="3471006" cy="34710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6090"/>
          </a:xfrm>
        </p:spPr>
        <p:txBody>
          <a:bodyPr/>
          <a:lstStyle/>
          <a:p>
            <a:r>
              <a:rPr lang="en-AU" sz="3600" dirty="0" smtClean="0"/>
              <a:t>Focus - safe cat, safe wildlife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26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229600" cy="706090"/>
          </a:xfrm>
        </p:spPr>
        <p:txBody>
          <a:bodyPr/>
          <a:lstStyle/>
          <a:p>
            <a:r>
              <a:rPr lang="en-AU" sz="3600" dirty="0" smtClean="0"/>
              <a:t>1.	How to promote responsible pet ownership 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58250" y="1844824"/>
            <a:ext cx="4038600" cy="3210573"/>
          </a:xfrm>
        </p:spPr>
        <p:txBody>
          <a:bodyPr>
            <a:noAutofit/>
          </a:bodyPr>
          <a:lstStyle/>
          <a:p>
            <a:r>
              <a:rPr lang="en-AU" sz="2800" dirty="0"/>
              <a:t>Key issues </a:t>
            </a:r>
          </a:p>
          <a:p>
            <a:pPr lvl="1"/>
            <a:r>
              <a:rPr lang="en-AU" sz="2800" dirty="0" smtClean="0"/>
              <a:t>Micro-chip</a:t>
            </a:r>
          </a:p>
          <a:p>
            <a:pPr lvl="1"/>
            <a:r>
              <a:rPr lang="en-AU" sz="2800" dirty="0" smtClean="0"/>
              <a:t>De-sex</a:t>
            </a:r>
            <a:endParaRPr lang="en-AU" sz="2800" dirty="0"/>
          </a:p>
          <a:p>
            <a:pPr lvl="1"/>
            <a:r>
              <a:rPr lang="en-AU" sz="2800" smtClean="0"/>
              <a:t>Containment</a:t>
            </a:r>
            <a:endParaRPr lang="en-AU" sz="2800" dirty="0"/>
          </a:p>
          <a:p>
            <a:r>
              <a:rPr lang="en-AU" sz="2800" dirty="0" smtClean="0"/>
              <a:t>Awareness raising </a:t>
            </a:r>
          </a:p>
          <a:p>
            <a:r>
              <a:rPr lang="en-AU" sz="2800" dirty="0" smtClean="0"/>
              <a:t>Understanding barriers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152462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229600" cy="706090"/>
          </a:xfrm>
        </p:spPr>
        <p:txBody>
          <a:bodyPr/>
          <a:lstStyle/>
          <a:p>
            <a:r>
              <a:rPr lang="en-AU" sz="3600" dirty="0" smtClean="0"/>
              <a:t>2.	How to expand cat containment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" y="2276677"/>
            <a:ext cx="3890356" cy="259357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28162" y="2211936"/>
            <a:ext cx="4038600" cy="2807866"/>
          </a:xfrm>
        </p:spPr>
        <p:txBody>
          <a:bodyPr>
            <a:noAutofit/>
          </a:bodyPr>
          <a:lstStyle/>
          <a:p>
            <a:r>
              <a:rPr lang="en-AU" sz="2800" dirty="0"/>
              <a:t>Key issues </a:t>
            </a:r>
          </a:p>
          <a:p>
            <a:pPr lvl="1"/>
            <a:r>
              <a:rPr lang="en-AU" sz="2800" dirty="0" smtClean="0"/>
              <a:t>Different areas (new and old suburbs, rural areas)</a:t>
            </a:r>
            <a:endParaRPr lang="en-AU" sz="2800" dirty="0"/>
          </a:p>
          <a:p>
            <a:pPr lvl="1"/>
            <a:r>
              <a:rPr lang="en-AU" sz="2800" dirty="0" smtClean="0"/>
              <a:t>Timeframes for existing cat owners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499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6" y="260648"/>
            <a:ext cx="8964488" cy="720080"/>
          </a:xfrm>
        </p:spPr>
        <p:txBody>
          <a:bodyPr/>
          <a:lstStyle/>
          <a:p>
            <a:r>
              <a:rPr lang="en-AU" sz="3600" dirty="0" smtClean="0"/>
              <a:t>3.	How to manage cats not owned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" y="2276677"/>
            <a:ext cx="3890356" cy="259357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276677"/>
            <a:ext cx="4038600" cy="2917767"/>
          </a:xfrm>
        </p:spPr>
        <p:txBody>
          <a:bodyPr>
            <a:normAutofit/>
          </a:bodyPr>
          <a:lstStyle/>
          <a:p>
            <a:r>
              <a:rPr lang="en-AU" sz="3600" dirty="0"/>
              <a:t>Key issues </a:t>
            </a:r>
          </a:p>
          <a:p>
            <a:pPr lvl="1"/>
            <a:r>
              <a:rPr lang="en-AU" sz="3200" dirty="0" smtClean="0"/>
              <a:t>Semi-owned</a:t>
            </a:r>
          </a:p>
          <a:p>
            <a:pPr lvl="1"/>
            <a:r>
              <a:rPr lang="en-AU" sz="3200" dirty="0" smtClean="0"/>
              <a:t>Unowned</a:t>
            </a:r>
          </a:p>
          <a:p>
            <a:pPr lvl="1"/>
            <a:r>
              <a:rPr lang="en-AU" sz="3200" dirty="0" smtClean="0"/>
              <a:t>Feral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" y="2276677"/>
            <a:ext cx="3890356" cy="29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184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Calibri</vt:lpstr>
      <vt:lpstr>Office Theme</vt:lpstr>
      <vt:lpstr>Improving Cat Management in the ACT</vt:lpstr>
      <vt:lpstr>Why manage cats</vt:lpstr>
      <vt:lpstr>Policy Context</vt:lpstr>
      <vt:lpstr>Cat Containment </vt:lpstr>
      <vt:lpstr>Comprehensive cat management </vt:lpstr>
      <vt:lpstr>Focus - safe cat, safe wildlife</vt:lpstr>
      <vt:lpstr>1. How to promote responsible pet ownership </vt:lpstr>
      <vt:lpstr>2. How to expand cat containment</vt:lpstr>
      <vt:lpstr>3. How to manage cats not owned</vt:lpstr>
      <vt:lpstr>Next steps </vt:lpstr>
    </vt:vector>
  </TitlesOfParts>
  <Company>ACT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 Government</dc:creator>
  <cp:keywords>template</cp:keywords>
  <cp:lastModifiedBy>Tomlinson, Heather</cp:lastModifiedBy>
  <cp:revision>99</cp:revision>
  <dcterms:created xsi:type="dcterms:W3CDTF">2016-04-05T06:22:20Z</dcterms:created>
  <dcterms:modified xsi:type="dcterms:W3CDTF">2019-03-25T22:49:59Z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A19016625</vt:lpwstr>
  </property>
  <property fmtid="{D5CDD505-2E9C-101B-9397-08002B2CF9AE}" pid="4" name="Objective-Title">
    <vt:lpwstr>Presentation - CATS March Environment Exchange</vt:lpwstr>
  </property>
  <property fmtid="{D5CDD505-2E9C-101B-9397-08002B2CF9AE}" pid="5" name="Objective-Comment">
    <vt:lpwstr/>
  </property>
  <property fmtid="{D5CDD505-2E9C-101B-9397-08002B2CF9AE}" pid="6" name="Objective-CreationStamp">
    <vt:filetime>2019-03-07T01:38:53Z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2019-03-25T22:50:04Z</vt:filetime>
  </property>
  <property fmtid="{D5CDD505-2E9C-101B-9397-08002B2CF9AE}" pid="10" name="Objective-ModificationStamp">
    <vt:filetime>2019-03-25T22:50:04Z</vt:filetime>
  </property>
  <property fmtid="{D5CDD505-2E9C-101B-9397-08002B2CF9AE}" pid="11" name="Objective-Owner">
    <vt:lpwstr>Heather Tomlinson</vt:lpwstr>
  </property>
  <property fmtid="{D5CDD505-2E9C-101B-9397-08002B2CF9AE}" pid="12" name="Objective-Path">
    <vt:lpwstr>Whole of ACT Government:EPSDD - Environment Planning and Sustainable Development Directorate:DIVISION - Communication, Government Services and Legislation:SECTION - Media and Communications:2019 Consultations:ACT Cat Plan:Conservation Council Project:</vt:lpwstr>
  </property>
  <property fmtid="{D5CDD505-2E9C-101B-9397-08002B2CF9AE}" pid="13" name="Objective-Parent">
    <vt:lpwstr>Conservation Council Project</vt:lpwstr>
  </property>
  <property fmtid="{D5CDD505-2E9C-101B-9397-08002B2CF9AE}" pid="14" name="Objective-State">
    <vt:lpwstr>Published</vt:lpwstr>
  </property>
  <property fmtid="{D5CDD505-2E9C-101B-9397-08002B2CF9AE}" pid="15" name="Objective-Version">
    <vt:lpwstr>5.0</vt:lpwstr>
  </property>
  <property fmtid="{D5CDD505-2E9C-101B-9397-08002B2CF9AE}" pid="16" name="Objective-VersionNumber">
    <vt:r8>5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Owner Agency [system]">
    <vt:lpwstr>EPD</vt:lpwstr>
  </property>
  <property fmtid="{D5CDD505-2E9C-101B-9397-08002B2CF9AE}" pid="22" name="Objective-Document Type [system]">
    <vt:lpwstr>0-Document</vt:lpwstr>
  </property>
  <property fmtid="{D5CDD505-2E9C-101B-9397-08002B2CF9AE}" pid="23" name="Objective-Language [system]">
    <vt:lpwstr>English (en)</vt:lpwstr>
  </property>
  <property fmtid="{D5CDD505-2E9C-101B-9397-08002B2CF9AE}" pid="24" name="Objective-Jurisdiction [system]">
    <vt:lpwstr>ACT</vt:lpwstr>
  </property>
  <property fmtid="{D5CDD505-2E9C-101B-9397-08002B2CF9AE}" pid="25" name="Objective-Customers [system]">
    <vt:lpwstr/>
  </property>
  <property fmtid="{D5CDD505-2E9C-101B-9397-08002B2CF9AE}" pid="26" name="Objective-Places [system]">
    <vt:lpwstr/>
  </property>
  <property fmtid="{D5CDD505-2E9C-101B-9397-08002B2CF9AE}" pid="27" name="Objective-Transaction Reference [system]">
    <vt:lpwstr/>
  </property>
  <property fmtid="{D5CDD505-2E9C-101B-9397-08002B2CF9AE}" pid="28" name="Objective-Document Created By [system]">
    <vt:lpwstr/>
  </property>
  <property fmtid="{D5CDD505-2E9C-101B-9397-08002B2CF9AE}" pid="29" name="Objective-Document Created On [system]">
    <vt:lpwstr/>
  </property>
  <property fmtid="{D5CDD505-2E9C-101B-9397-08002B2CF9AE}" pid="30" name="Objective-Covers Period From [system]">
    <vt:lpwstr/>
  </property>
  <property fmtid="{D5CDD505-2E9C-101B-9397-08002B2CF9AE}" pid="31" name="Objective-Covers Period To [system]">
    <vt:lpwstr/>
  </property>
</Properties>
</file>