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Proxima Nova"/>
      <p:regular r:id="rId28"/>
      <p:bold r:id="rId29"/>
      <p:italic r:id="rId30"/>
      <p:boldItalic r:id="rId31"/>
    </p:embeddedFont>
    <p:embeddedFont>
      <p:font typeface="Roboto"/>
      <p:regular r:id="rId32"/>
      <p:bold r:id="rId33"/>
      <p:italic r:id="rId34"/>
      <p:boldItalic r:id="rId35"/>
    </p:embeddedFont>
    <p:embeddedFont>
      <p:font typeface="Helvetica Neue"/>
      <p:regular r:id="rId36"/>
      <p:bold r:id="rId37"/>
      <p:italic r:id="rId38"/>
      <p:boldItalic r:id="rId39"/>
    </p:embeddedFont>
    <p:embeddedFont>
      <p:font typeface="Helvetica Neue Light"/>
      <p:regular r:id="rId40"/>
      <p:bold r:id="rId41"/>
      <p:italic r:id="rId42"/>
      <p:boldItalic r:id="rId43"/>
    </p:embeddedFont>
    <p:embeddedFont>
      <p:font typeface="Archivo Black"/>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5" roundtripDataSignature="AMtx7mjK1RxUjUN0ggnrDI8fQN/H9mdU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80C7D5-1563-45CC-97DC-4A55BF392212}">
  <a:tblStyle styleId="{1B80C7D5-1563-45CC-97DC-4A55BF392212}"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slide" Target="slides/slide13.xml"/><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slide" Target="slides/slide15.xml"/><Relationship Id="rId44" Type="http://schemas.openxmlformats.org/officeDocument/2006/relationships/font" Target="fonts/ArchivoBlack-regular.fntdata"/><Relationship Id="rId21" Type="http://schemas.openxmlformats.org/officeDocument/2006/relationships/slide" Target="slides/slide14.xml"/><Relationship Id="rId43" Type="http://schemas.openxmlformats.org/officeDocument/2006/relationships/font" Target="fonts/HelveticaNeueLight-bold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ProximaNova-regular.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ProximaNova-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4.xml"/><Relationship Id="rId33" Type="http://schemas.openxmlformats.org/officeDocument/2006/relationships/font" Target="fonts/Roboto-bold.fntdata"/><Relationship Id="rId10" Type="http://schemas.openxmlformats.org/officeDocument/2006/relationships/slide" Target="slides/slide3.xml"/><Relationship Id="rId32" Type="http://schemas.openxmlformats.org/officeDocument/2006/relationships/font" Target="fonts/Roboto-regular.fntdata"/><Relationship Id="rId13" Type="http://schemas.openxmlformats.org/officeDocument/2006/relationships/slide" Target="slides/slide6.xml"/><Relationship Id="rId35" Type="http://schemas.openxmlformats.org/officeDocument/2006/relationships/font" Target="fonts/Roboto-boldItalic.fntdata"/><Relationship Id="rId12" Type="http://schemas.openxmlformats.org/officeDocument/2006/relationships/slide" Target="slides/slide5.xml"/><Relationship Id="rId34" Type="http://schemas.openxmlformats.org/officeDocument/2006/relationships/font" Target="fonts/Roboto-italic.fntdata"/><Relationship Id="rId15" Type="http://schemas.openxmlformats.org/officeDocument/2006/relationships/slide" Target="slides/slide8.xml"/><Relationship Id="rId37" Type="http://schemas.openxmlformats.org/officeDocument/2006/relationships/font" Target="fonts/HelveticaNeue-bold.fntdata"/><Relationship Id="rId14" Type="http://schemas.openxmlformats.org/officeDocument/2006/relationships/slide" Target="slides/slide7.xml"/><Relationship Id="rId36" Type="http://schemas.openxmlformats.org/officeDocument/2006/relationships/font" Target="fonts/HelveticaNeue-regular.fntdata"/><Relationship Id="rId17" Type="http://schemas.openxmlformats.org/officeDocument/2006/relationships/slide" Target="slides/slide10.xml"/><Relationship Id="rId39" Type="http://schemas.openxmlformats.org/officeDocument/2006/relationships/font" Target="fonts/HelveticaNeue-boldItalic.fntdata"/><Relationship Id="rId16" Type="http://schemas.openxmlformats.org/officeDocument/2006/relationships/slide" Target="slides/slide9.xml"/><Relationship Id="rId38" Type="http://schemas.openxmlformats.org/officeDocument/2006/relationships/font" Target="fonts/HelveticaNeue-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nsw.gov.au/your-environment/native-forestry/bushfire-affected-forestry-operations" TargetMode="External"/><Relationship Id="rId3" Type="http://schemas.openxmlformats.org/officeDocument/2006/relationships/hyperlink" Target="https://www.epa.nsw.gov.au/your-environment/native-forestry/bushfire-affected-forestry-operations/update-september-2020"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b="1" lang="en-GB" sz="1200">
                <a:solidFill>
                  <a:srgbClr val="0000FF"/>
                </a:solidFill>
                <a:latin typeface="Calibri"/>
                <a:ea typeface="Calibri"/>
                <a:cs typeface="Calibri"/>
                <a:sym typeface="Calibri"/>
              </a:rPr>
              <a:t>Intros:</a:t>
            </a:r>
            <a:r>
              <a:rPr lang="en-GB" sz="1200">
                <a:solidFill>
                  <a:srgbClr val="0000FF"/>
                </a:solidFill>
                <a:latin typeface="Calibri"/>
                <a:ea typeface="Calibri"/>
                <a:cs typeface="Calibri"/>
                <a:sym typeface="Calibri"/>
              </a:rPr>
              <a:t> Harriet Swift South East Region Conservation Alliance Maddie ACT Conservation Council Chat manager Qns</a:t>
            </a:r>
            <a:endParaRPr sz="1200">
              <a:solidFill>
                <a:srgbClr val="0000FF"/>
              </a:solidFill>
              <a:latin typeface="Calibri"/>
              <a:ea typeface="Calibri"/>
              <a:cs typeface="Calibri"/>
              <a:sym typeface="Calibri"/>
            </a:endParaRPr>
          </a:p>
          <a:p>
            <a:pPr indent="0" lvl="0" marL="0" rtl="0" algn="l">
              <a:lnSpc>
                <a:spcPct val="107916"/>
              </a:lnSpc>
              <a:spcBef>
                <a:spcPts val="800"/>
              </a:spcBef>
              <a:spcAft>
                <a:spcPts val="0"/>
              </a:spcAft>
              <a:buSzPts val="1100"/>
              <a:buNone/>
            </a:pPr>
            <a:r>
              <a:rPr lang="en-GB" sz="1200">
                <a:solidFill>
                  <a:srgbClr val="0000FF"/>
                </a:solidFill>
                <a:latin typeface="Calibri"/>
                <a:ea typeface="Calibri"/>
                <a:cs typeface="Calibri"/>
                <a:sym typeface="Calibri"/>
              </a:rPr>
              <a:t>Joslynvdm  Coastwatchers  </a:t>
            </a:r>
            <a:r>
              <a:rPr b="1" lang="en-GB" sz="1200">
                <a:solidFill>
                  <a:srgbClr val="0000FF"/>
                </a:solidFill>
                <a:latin typeface="Calibri"/>
                <a:ea typeface="Calibri"/>
                <a:cs typeface="Calibri"/>
                <a:sym typeface="Calibri"/>
              </a:rPr>
              <a:t>Welcome Attendees </a:t>
            </a:r>
            <a:r>
              <a:rPr lang="en-GB" sz="1200">
                <a:solidFill>
                  <a:srgbClr val="0000FF"/>
                </a:solidFill>
                <a:latin typeface="Calibri"/>
                <a:ea typeface="Calibri"/>
                <a:cs typeface="Calibri"/>
                <a:sym typeface="Calibri"/>
              </a:rPr>
              <a:t>I’d like to acknowledge that I am on Yuin Country. Please introduce yourselves in the chat.</a:t>
            </a:r>
            <a:endParaRPr sz="1200">
              <a:solidFill>
                <a:srgbClr val="0000FF"/>
              </a:solidFill>
              <a:latin typeface="Calibri"/>
              <a:ea typeface="Calibri"/>
              <a:cs typeface="Calibri"/>
              <a:sym typeface="Calibri"/>
            </a:endParaRPr>
          </a:p>
          <a:p>
            <a:pPr indent="0" lvl="0" marL="0" rtl="0" algn="l">
              <a:lnSpc>
                <a:spcPct val="107916"/>
              </a:lnSpc>
              <a:spcBef>
                <a:spcPts val="800"/>
              </a:spcBef>
              <a:spcAft>
                <a:spcPts val="0"/>
              </a:spcAft>
              <a:buSzPts val="1100"/>
              <a:buNone/>
            </a:pPr>
            <a:r>
              <a:rPr b="1" lang="en-GB" sz="1200">
                <a:solidFill>
                  <a:srgbClr val="0000FF"/>
                </a:solidFill>
                <a:latin typeface="Calibri"/>
                <a:ea typeface="Calibri"/>
                <a:cs typeface="Calibri"/>
                <a:sym typeface="Calibri"/>
              </a:rPr>
              <a:t>(Pdf  will be sent to participants. Info &amp; links on a website soon) </a:t>
            </a:r>
            <a:endParaRPr b="1" sz="1200">
              <a:solidFill>
                <a:schemeClr val="dk1"/>
              </a:solidFill>
              <a:latin typeface="Calibri"/>
              <a:ea typeface="Calibri"/>
              <a:cs typeface="Calibri"/>
              <a:sym typeface="Calibri"/>
            </a:endParaRPr>
          </a:p>
          <a:p>
            <a:pPr indent="0" lvl="0" marL="0" rtl="0" algn="l">
              <a:lnSpc>
                <a:spcPct val="100000"/>
              </a:lnSpc>
              <a:spcBef>
                <a:spcPts val="80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d556680de5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d556680de5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4469112" rtl="0" algn="l">
              <a:lnSpc>
                <a:spcPct val="115000"/>
              </a:lnSpc>
              <a:spcBef>
                <a:spcPts val="1200"/>
              </a:spcBef>
              <a:spcAft>
                <a:spcPts val="0"/>
              </a:spcAft>
              <a:buSzPts val="1100"/>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556680de5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d556680de5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424884"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cd823b60b4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cd823b60b4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556680de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d556680de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4469112"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Helvetica Neue Light"/>
              <a:buChar char="●"/>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556680de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d556680de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200">
                <a:solidFill>
                  <a:schemeClr val="dk1"/>
                </a:solidFill>
                <a:latin typeface="Calibri"/>
                <a:ea typeface="Calibri"/>
                <a:cs typeface="Calibri"/>
                <a:sym typeface="Calibri"/>
              </a:rPr>
              <a:t>Refs:</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sz="1200" u="sng">
                <a:solidFill>
                  <a:srgbClr val="1155CC"/>
                </a:solidFill>
                <a:latin typeface="Calibri"/>
                <a:ea typeface="Calibri"/>
                <a:cs typeface="Calibri"/>
                <a:sym typeface="Calibri"/>
                <a:hlinkClick r:id="rId2">
                  <a:extLst>
                    <a:ext uri="{A12FA001-AC4F-418D-AE19-62706E023703}">
                      <ahyp:hlinkClr val="tx"/>
                    </a:ext>
                  </a:extLst>
                </a:hlinkClick>
              </a:rPr>
              <a:t>Bushfire Affected Operations Site Specific Conditions</a:t>
            </a:r>
            <a:r>
              <a:rPr lang="en-GB" sz="1200">
                <a:solidFill>
                  <a:schemeClr val="dk1"/>
                </a:solidFill>
                <a:latin typeface="Calibri"/>
                <a:ea typeface="Calibri"/>
                <a:cs typeface="Calibri"/>
                <a:sym typeface="Calibri"/>
              </a:rPr>
              <a:t>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b="1" lang="en-GB" sz="1200">
                <a:solidFill>
                  <a:schemeClr val="dk1"/>
                </a:solidFill>
                <a:latin typeface="Calibri"/>
                <a:ea typeface="Calibri"/>
                <a:cs typeface="Calibri"/>
                <a:sym typeface="Calibri"/>
              </a:rPr>
              <a:t>See </a:t>
            </a:r>
            <a:r>
              <a:rPr b="1" lang="en-GB" sz="1200" u="sng">
                <a:solidFill>
                  <a:srgbClr val="0097A7"/>
                </a:solidFill>
                <a:latin typeface="Calibri"/>
                <a:ea typeface="Calibri"/>
                <a:cs typeface="Calibri"/>
                <a:sym typeface="Calibri"/>
                <a:hlinkClick r:id="rId3">
                  <a:extLst>
                    <a:ext uri="{A12FA001-AC4F-418D-AE19-62706E023703}">
                      <ahyp:hlinkClr val="tx"/>
                    </a:ext>
                  </a:extLst>
                </a:hlinkClick>
              </a:rPr>
              <a:t>EPA September update</a:t>
            </a:r>
            <a:r>
              <a:rPr b="1" lang="en-GB" sz="1200">
                <a:solidFill>
                  <a:schemeClr val="dk1"/>
                </a:solidFill>
                <a:latin typeface="Calibri"/>
                <a:ea typeface="Calibri"/>
                <a:cs typeface="Calibri"/>
                <a:sym typeface="Calibri"/>
              </a:rPr>
              <a:t> letter to FCNSW.</a:t>
            </a:r>
            <a:endParaRPr sz="14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d823b60b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d823b60b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556680de5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d556680de5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 name="Shape 9"/>
        <p:cNvGrpSpPr/>
        <p:nvPr/>
      </p:nvGrpSpPr>
      <p:grpSpPr>
        <a:xfrm>
          <a:off x="0" y="0"/>
          <a:ext cx="0" cy="0"/>
          <a:chOff x="0" y="0"/>
          <a:chExt cx="0" cy="0"/>
        </a:xfrm>
      </p:grpSpPr>
      <p:sp>
        <p:nvSpPr>
          <p:cNvPr id="10" name="Google Shape;1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1pPr>
            <a:lvl2pPr lvl="1"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2pPr>
            <a:lvl3pPr lvl="2"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3pPr>
            <a:lvl4pPr lvl="3"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4pPr>
            <a:lvl5pPr lvl="4"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5pPr>
            <a:lvl6pPr lvl="5"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6pPr>
            <a:lvl7pPr lvl="6"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7pPr>
            <a:lvl8pPr lvl="7"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8pPr>
            <a:lvl9pPr lvl="8" algn="l">
              <a:lnSpc>
                <a:spcPct val="100000"/>
              </a:lnSpc>
              <a:spcBef>
                <a:spcPts val="0"/>
              </a:spcBef>
              <a:spcAft>
                <a:spcPts val="0"/>
              </a:spcAft>
              <a:buSzPts val="3000"/>
              <a:buFont typeface="Archivo Black"/>
              <a:buNone/>
              <a:defRPr>
                <a:latin typeface="Archivo Black"/>
                <a:ea typeface="Archivo Black"/>
                <a:cs typeface="Archivo Black"/>
                <a:sym typeface="Archivo Black"/>
              </a:defRPr>
            </a:lvl9pPr>
          </a:lstStyle>
          <a:p/>
        </p:txBody>
      </p:sp>
      <p:sp>
        <p:nvSpPr>
          <p:cNvPr id="11" name="Google Shape;1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sp>
        <p:nvSpPr>
          <p:cNvPr id="63" name="Google Shape;63;p47"/>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0"/>
              <a:buFont typeface="Archivo Black"/>
              <a:buNone/>
              <a:defRPr sz="11000">
                <a:solidFill>
                  <a:schemeClr val="dk1"/>
                </a:solidFill>
                <a:latin typeface="Archivo Black"/>
                <a:ea typeface="Archivo Black"/>
                <a:cs typeface="Archivo Black"/>
                <a:sym typeface="Archivo Black"/>
              </a:defRPr>
            </a:lvl9pPr>
          </a:lstStyle>
          <a:p>
            <a:r>
              <a:t>xx%</a:t>
            </a:r>
          </a:p>
        </p:txBody>
      </p:sp>
      <p:sp>
        <p:nvSpPr>
          <p:cNvPr id="64" name="Google Shape;64;p47"/>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5" name="Google Shape;6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rgbClr val="FFFFFF"/>
        </a:solidFill>
      </p:bgPr>
    </p:bg>
    <p:spTree>
      <p:nvGrpSpPr>
        <p:cNvPr id="68" name="Shape 68"/>
        <p:cNvGrpSpPr/>
        <p:nvPr/>
      </p:nvGrpSpPr>
      <p:grpSpPr>
        <a:xfrm>
          <a:off x="0" y="0"/>
          <a:ext cx="0" cy="0"/>
          <a:chOff x="0" y="0"/>
          <a:chExt cx="0" cy="0"/>
        </a:xfrm>
      </p:grpSpPr>
      <p:sp>
        <p:nvSpPr>
          <p:cNvPr id="69" name="Google Shape;6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
        <p:nvSpPr>
          <p:cNvPr id="70" name="Google Shape;70;p49"/>
          <p:cNvSpPr/>
          <p:nvPr/>
        </p:nvSpPr>
        <p:spPr>
          <a:xfrm>
            <a:off x="2999400" y="3305175"/>
            <a:ext cx="519300" cy="449700"/>
          </a:xfrm>
          <a:prstGeom prst="hexagon">
            <a:avLst>
              <a:gd fmla="val 25000" name="adj"/>
              <a:gd fmla="val 115470"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9"/>
          <p:cNvSpPr/>
          <p:nvPr/>
        </p:nvSpPr>
        <p:spPr>
          <a:xfrm>
            <a:off x="5611575" y="3305175"/>
            <a:ext cx="519300" cy="449700"/>
          </a:xfrm>
          <a:prstGeom prst="hexagon">
            <a:avLst>
              <a:gd fmla="val 25000" name="adj"/>
              <a:gd fmla="val 115470"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9"/>
          <p:cNvSpPr/>
          <p:nvPr/>
        </p:nvSpPr>
        <p:spPr>
          <a:xfrm>
            <a:off x="1690650" y="1925050"/>
            <a:ext cx="519300" cy="449700"/>
          </a:xfrm>
          <a:prstGeom prst="hexagon">
            <a:avLst>
              <a:gd fmla="val 25000" name="adj"/>
              <a:gd fmla="val 115470"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9"/>
          <p:cNvSpPr/>
          <p:nvPr/>
        </p:nvSpPr>
        <p:spPr>
          <a:xfrm>
            <a:off x="4312350" y="1925050"/>
            <a:ext cx="519300" cy="449700"/>
          </a:xfrm>
          <a:prstGeom prst="hexagon">
            <a:avLst>
              <a:gd fmla="val 25000" name="adj"/>
              <a:gd fmla="val 115470"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9"/>
          <p:cNvSpPr/>
          <p:nvPr/>
        </p:nvSpPr>
        <p:spPr>
          <a:xfrm>
            <a:off x="6980125" y="1925050"/>
            <a:ext cx="519300" cy="449700"/>
          </a:xfrm>
          <a:prstGeom prst="hexagon">
            <a:avLst>
              <a:gd fmla="val 25000" name="adj"/>
              <a:gd fmla="val 115470" name="vf"/>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 name="Google Shape;75;p49"/>
          <p:cNvGrpSpPr/>
          <p:nvPr/>
        </p:nvGrpSpPr>
        <p:grpSpPr>
          <a:xfrm>
            <a:off x="-6586" y="-40475"/>
            <a:ext cx="9180576" cy="1384271"/>
            <a:chOff x="0" y="-40481"/>
            <a:chExt cx="9144000" cy="1384271"/>
          </a:xfrm>
        </p:grpSpPr>
        <p:sp>
          <p:nvSpPr>
            <p:cNvPr id="76" name="Google Shape;76;p49"/>
            <p:cNvSpPr/>
            <p:nvPr/>
          </p:nvSpPr>
          <p:spPr>
            <a:xfrm rot="10800000">
              <a:off x="1200" y="799890"/>
              <a:ext cx="9142800" cy="543900"/>
            </a:xfrm>
            <a:prstGeom prst="triangle">
              <a:avLst>
                <a:gd fmla="val 50000"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9"/>
            <p:cNvSpPr/>
            <p:nvPr/>
          </p:nvSpPr>
          <p:spPr>
            <a:xfrm>
              <a:off x="0" y="-40481"/>
              <a:ext cx="9144000" cy="856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 name="Google Shape;78;p49"/>
          <p:cNvSpPr txBox="1"/>
          <p:nvPr>
            <p:ph idx="1" type="subTitle"/>
          </p:nvPr>
        </p:nvSpPr>
        <p:spPr>
          <a:xfrm>
            <a:off x="967738" y="2671150"/>
            <a:ext cx="1965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900"/>
              <a:buNone/>
              <a:defRPr sz="900">
                <a:solidFill>
                  <a:schemeClr val="dk1"/>
                </a:solidFill>
              </a:defRPr>
            </a:lvl1pPr>
            <a:lvl2pPr lvl="1" algn="ctr">
              <a:lnSpc>
                <a:spcPct val="100000"/>
              </a:lnSpc>
              <a:spcBef>
                <a:spcPts val="0"/>
              </a:spcBef>
              <a:spcAft>
                <a:spcPts val="0"/>
              </a:spcAft>
              <a:buClr>
                <a:schemeClr val="dk1"/>
              </a:buClr>
              <a:buSzPts val="900"/>
              <a:buNone/>
              <a:defRPr sz="900">
                <a:solidFill>
                  <a:schemeClr val="dk1"/>
                </a:solidFill>
              </a:defRPr>
            </a:lvl2pPr>
            <a:lvl3pPr lvl="2" algn="ctr">
              <a:lnSpc>
                <a:spcPct val="100000"/>
              </a:lnSpc>
              <a:spcBef>
                <a:spcPts val="0"/>
              </a:spcBef>
              <a:spcAft>
                <a:spcPts val="0"/>
              </a:spcAft>
              <a:buClr>
                <a:schemeClr val="dk1"/>
              </a:buClr>
              <a:buSzPts val="900"/>
              <a:buNone/>
              <a:defRPr sz="900">
                <a:solidFill>
                  <a:schemeClr val="dk1"/>
                </a:solidFill>
              </a:defRPr>
            </a:lvl3pPr>
            <a:lvl4pPr lvl="3" algn="ctr">
              <a:lnSpc>
                <a:spcPct val="100000"/>
              </a:lnSpc>
              <a:spcBef>
                <a:spcPts val="0"/>
              </a:spcBef>
              <a:spcAft>
                <a:spcPts val="0"/>
              </a:spcAft>
              <a:buClr>
                <a:schemeClr val="dk1"/>
              </a:buClr>
              <a:buSzPts val="900"/>
              <a:buNone/>
              <a:defRPr sz="900">
                <a:solidFill>
                  <a:schemeClr val="dk1"/>
                </a:solidFill>
              </a:defRPr>
            </a:lvl4pPr>
            <a:lvl5pPr lvl="4" algn="ctr">
              <a:lnSpc>
                <a:spcPct val="100000"/>
              </a:lnSpc>
              <a:spcBef>
                <a:spcPts val="0"/>
              </a:spcBef>
              <a:spcAft>
                <a:spcPts val="0"/>
              </a:spcAft>
              <a:buClr>
                <a:schemeClr val="dk1"/>
              </a:buClr>
              <a:buSzPts val="900"/>
              <a:buNone/>
              <a:defRPr sz="900">
                <a:solidFill>
                  <a:schemeClr val="dk1"/>
                </a:solidFill>
              </a:defRPr>
            </a:lvl5pPr>
            <a:lvl6pPr lvl="5" algn="ctr">
              <a:lnSpc>
                <a:spcPct val="100000"/>
              </a:lnSpc>
              <a:spcBef>
                <a:spcPts val="0"/>
              </a:spcBef>
              <a:spcAft>
                <a:spcPts val="0"/>
              </a:spcAft>
              <a:buClr>
                <a:schemeClr val="dk1"/>
              </a:buClr>
              <a:buSzPts val="900"/>
              <a:buNone/>
              <a:defRPr sz="900">
                <a:solidFill>
                  <a:schemeClr val="dk1"/>
                </a:solidFill>
              </a:defRPr>
            </a:lvl6pPr>
            <a:lvl7pPr lvl="6" algn="ctr">
              <a:lnSpc>
                <a:spcPct val="100000"/>
              </a:lnSpc>
              <a:spcBef>
                <a:spcPts val="0"/>
              </a:spcBef>
              <a:spcAft>
                <a:spcPts val="0"/>
              </a:spcAft>
              <a:buClr>
                <a:schemeClr val="dk1"/>
              </a:buClr>
              <a:buSzPts val="900"/>
              <a:buNone/>
              <a:defRPr sz="900">
                <a:solidFill>
                  <a:schemeClr val="dk1"/>
                </a:solidFill>
              </a:defRPr>
            </a:lvl7pPr>
            <a:lvl8pPr lvl="7" algn="ctr">
              <a:lnSpc>
                <a:spcPct val="100000"/>
              </a:lnSpc>
              <a:spcBef>
                <a:spcPts val="0"/>
              </a:spcBef>
              <a:spcAft>
                <a:spcPts val="0"/>
              </a:spcAft>
              <a:buClr>
                <a:schemeClr val="dk1"/>
              </a:buClr>
              <a:buSzPts val="900"/>
              <a:buNone/>
              <a:defRPr sz="900">
                <a:solidFill>
                  <a:schemeClr val="dk1"/>
                </a:solidFill>
              </a:defRPr>
            </a:lvl8pPr>
            <a:lvl9pPr lvl="8" algn="ctr">
              <a:lnSpc>
                <a:spcPct val="100000"/>
              </a:lnSpc>
              <a:spcBef>
                <a:spcPts val="0"/>
              </a:spcBef>
              <a:spcAft>
                <a:spcPts val="0"/>
              </a:spcAft>
              <a:buClr>
                <a:schemeClr val="dk1"/>
              </a:buClr>
              <a:buSzPts val="900"/>
              <a:buNone/>
              <a:defRPr sz="900">
                <a:solidFill>
                  <a:schemeClr val="dk1"/>
                </a:solidFill>
              </a:defRPr>
            </a:lvl9pPr>
          </a:lstStyle>
          <a:p/>
        </p:txBody>
      </p:sp>
      <p:sp>
        <p:nvSpPr>
          <p:cNvPr id="79" name="Google Shape;79;p49"/>
          <p:cNvSpPr txBox="1"/>
          <p:nvPr>
            <p:ph type="ctrTitle"/>
          </p:nvPr>
        </p:nvSpPr>
        <p:spPr>
          <a:xfrm>
            <a:off x="1152088" y="2340556"/>
            <a:ext cx="15963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9pPr>
          </a:lstStyle>
          <a:p/>
        </p:txBody>
      </p:sp>
      <p:sp>
        <p:nvSpPr>
          <p:cNvPr id="80" name="Google Shape;80;p49"/>
          <p:cNvSpPr txBox="1"/>
          <p:nvPr>
            <p:ph idx="2" type="subTitle"/>
          </p:nvPr>
        </p:nvSpPr>
        <p:spPr>
          <a:xfrm>
            <a:off x="3589500" y="2671150"/>
            <a:ext cx="1965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900"/>
              <a:buNone/>
              <a:defRPr sz="900">
                <a:solidFill>
                  <a:schemeClr val="dk1"/>
                </a:solidFill>
              </a:defRPr>
            </a:lvl1pPr>
            <a:lvl2pPr lvl="1" algn="ctr">
              <a:lnSpc>
                <a:spcPct val="100000"/>
              </a:lnSpc>
              <a:spcBef>
                <a:spcPts val="0"/>
              </a:spcBef>
              <a:spcAft>
                <a:spcPts val="0"/>
              </a:spcAft>
              <a:buClr>
                <a:schemeClr val="dk1"/>
              </a:buClr>
              <a:buSzPts val="900"/>
              <a:buNone/>
              <a:defRPr sz="900">
                <a:solidFill>
                  <a:schemeClr val="dk1"/>
                </a:solidFill>
              </a:defRPr>
            </a:lvl2pPr>
            <a:lvl3pPr lvl="2" algn="ctr">
              <a:lnSpc>
                <a:spcPct val="100000"/>
              </a:lnSpc>
              <a:spcBef>
                <a:spcPts val="0"/>
              </a:spcBef>
              <a:spcAft>
                <a:spcPts val="0"/>
              </a:spcAft>
              <a:buClr>
                <a:schemeClr val="dk1"/>
              </a:buClr>
              <a:buSzPts val="900"/>
              <a:buNone/>
              <a:defRPr sz="900">
                <a:solidFill>
                  <a:schemeClr val="dk1"/>
                </a:solidFill>
              </a:defRPr>
            </a:lvl3pPr>
            <a:lvl4pPr lvl="3" algn="ctr">
              <a:lnSpc>
                <a:spcPct val="100000"/>
              </a:lnSpc>
              <a:spcBef>
                <a:spcPts val="0"/>
              </a:spcBef>
              <a:spcAft>
                <a:spcPts val="0"/>
              </a:spcAft>
              <a:buClr>
                <a:schemeClr val="dk1"/>
              </a:buClr>
              <a:buSzPts val="900"/>
              <a:buNone/>
              <a:defRPr sz="900">
                <a:solidFill>
                  <a:schemeClr val="dk1"/>
                </a:solidFill>
              </a:defRPr>
            </a:lvl4pPr>
            <a:lvl5pPr lvl="4" algn="ctr">
              <a:lnSpc>
                <a:spcPct val="100000"/>
              </a:lnSpc>
              <a:spcBef>
                <a:spcPts val="0"/>
              </a:spcBef>
              <a:spcAft>
                <a:spcPts val="0"/>
              </a:spcAft>
              <a:buClr>
                <a:schemeClr val="dk1"/>
              </a:buClr>
              <a:buSzPts val="900"/>
              <a:buNone/>
              <a:defRPr sz="900">
                <a:solidFill>
                  <a:schemeClr val="dk1"/>
                </a:solidFill>
              </a:defRPr>
            </a:lvl5pPr>
            <a:lvl6pPr lvl="5" algn="ctr">
              <a:lnSpc>
                <a:spcPct val="100000"/>
              </a:lnSpc>
              <a:spcBef>
                <a:spcPts val="0"/>
              </a:spcBef>
              <a:spcAft>
                <a:spcPts val="0"/>
              </a:spcAft>
              <a:buClr>
                <a:schemeClr val="dk1"/>
              </a:buClr>
              <a:buSzPts val="900"/>
              <a:buNone/>
              <a:defRPr sz="900">
                <a:solidFill>
                  <a:schemeClr val="dk1"/>
                </a:solidFill>
              </a:defRPr>
            </a:lvl6pPr>
            <a:lvl7pPr lvl="6" algn="ctr">
              <a:lnSpc>
                <a:spcPct val="100000"/>
              </a:lnSpc>
              <a:spcBef>
                <a:spcPts val="0"/>
              </a:spcBef>
              <a:spcAft>
                <a:spcPts val="0"/>
              </a:spcAft>
              <a:buClr>
                <a:schemeClr val="dk1"/>
              </a:buClr>
              <a:buSzPts val="900"/>
              <a:buNone/>
              <a:defRPr sz="900">
                <a:solidFill>
                  <a:schemeClr val="dk1"/>
                </a:solidFill>
              </a:defRPr>
            </a:lvl7pPr>
            <a:lvl8pPr lvl="7" algn="ctr">
              <a:lnSpc>
                <a:spcPct val="100000"/>
              </a:lnSpc>
              <a:spcBef>
                <a:spcPts val="0"/>
              </a:spcBef>
              <a:spcAft>
                <a:spcPts val="0"/>
              </a:spcAft>
              <a:buClr>
                <a:schemeClr val="dk1"/>
              </a:buClr>
              <a:buSzPts val="900"/>
              <a:buNone/>
              <a:defRPr sz="900">
                <a:solidFill>
                  <a:schemeClr val="dk1"/>
                </a:solidFill>
              </a:defRPr>
            </a:lvl8pPr>
            <a:lvl9pPr lvl="8" algn="ctr">
              <a:lnSpc>
                <a:spcPct val="100000"/>
              </a:lnSpc>
              <a:spcBef>
                <a:spcPts val="0"/>
              </a:spcBef>
              <a:spcAft>
                <a:spcPts val="0"/>
              </a:spcAft>
              <a:buClr>
                <a:schemeClr val="dk1"/>
              </a:buClr>
              <a:buSzPts val="900"/>
              <a:buNone/>
              <a:defRPr sz="900">
                <a:solidFill>
                  <a:schemeClr val="dk1"/>
                </a:solidFill>
              </a:defRPr>
            </a:lvl9pPr>
          </a:lstStyle>
          <a:p/>
        </p:txBody>
      </p:sp>
      <p:sp>
        <p:nvSpPr>
          <p:cNvPr id="81" name="Google Shape;81;p49"/>
          <p:cNvSpPr txBox="1"/>
          <p:nvPr>
            <p:ph idx="3" type="ctrTitle"/>
          </p:nvPr>
        </p:nvSpPr>
        <p:spPr>
          <a:xfrm>
            <a:off x="3773838" y="2340556"/>
            <a:ext cx="15963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9pPr>
          </a:lstStyle>
          <a:p/>
        </p:txBody>
      </p:sp>
      <p:sp>
        <p:nvSpPr>
          <p:cNvPr id="82" name="Google Shape;82;p49"/>
          <p:cNvSpPr txBox="1"/>
          <p:nvPr>
            <p:ph idx="4" type="subTitle"/>
          </p:nvPr>
        </p:nvSpPr>
        <p:spPr>
          <a:xfrm>
            <a:off x="6264526" y="2671150"/>
            <a:ext cx="1965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900"/>
              <a:buNone/>
              <a:defRPr sz="900">
                <a:solidFill>
                  <a:schemeClr val="dk1"/>
                </a:solidFill>
              </a:defRPr>
            </a:lvl1pPr>
            <a:lvl2pPr lvl="1" algn="ctr">
              <a:lnSpc>
                <a:spcPct val="100000"/>
              </a:lnSpc>
              <a:spcBef>
                <a:spcPts val="0"/>
              </a:spcBef>
              <a:spcAft>
                <a:spcPts val="0"/>
              </a:spcAft>
              <a:buClr>
                <a:schemeClr val="dk1"/>
              </a:buClr>
              <a:buSzPts val="900"/>
              <a:buNone/>
              <a:defRPr sz="900">
                <a:solidFill>
                  <a:schemeClr val="dk1"/>
                </a:solidFill>
              </a:defRPr>
            </a:lvl2pPr>
            <a:lvl3pPr lvl="2" algn="ctr">
              <a:lnSpc>
                <a:spcPct val="100000"/>
              </a:lnSpc>
              <a:spcBef>
                <a:spcPts val="0"/>
              </a:spcBef>
              <a:spcAft>
                <a:spcPts val="0"/>
              </a:spcAft>
              <a:buClr>
                <a:schemeClr val="dk1"/>
              </a:buClr>
              <a:buSzPts val="900"/>
              <a:buNone/>
              <a:defRPr sz="900">
                <a:solidFill>
                  <a:schemeClr val="dk1"/>
                </a:solidFill>
              </a:defRPr>
            </a:lvl3pPr>
            <a:lvl4pPr lvl="3" algn="ctr">
              <a:lnSpc>
                <a:spcPct val="100000"/>
              </a:lnSpc>
              <a:spcBef>
                <a:spcPts val="0"/>
              </a:spcBef>
              <a:spcAft>
                <a:spcPts val="0"/>
              </a:spcAft>
              <a:buClr>
                <a:schemeClr val="dk1"/>
              </a:buClr>
              <a:buSzPts val="900"/>
              <a:buNone/>
              <a:defRPr sz="900">
                <a:solidFill>
                  <a:schemeClr val="dk1"/>
                </a:solidFill>
              </a:defRPr>
            </a:lvl4pPr>
            <a:lvl5pPr lvl="4" algn="ctr">
              <a:lnSpc>
                <a:spcPct val="100000"/>
              </a:lnSpc>
              <a:spcBef>
                <a:spcPts val="0"/>
              </a:spcBef>
              <a:spcAft>
                <a:spcPts val="0"/>
              </a:spcAft>
              <a:buClr>
                <a:schemeClr val="dk1"/>
              </a:buClr>
              <a:buSzPts val="900"/>
              <a:buNone/>
              <a:defRPr sz="900">
                <a:solidFill>
                  <a:schemeClr val="dk1"/>
                </a:solidFill>
              </a:defRPr>
            </a:lvl5pPr>
            <a:lvl6pPr lvl="5" algn="ctr">
              <a:lnSpc>
                <a:spcPct val="100000"/>
              </a:lnSpc>
              <a:spcBef>
                <a:spcPts val="0"/>
              </a:spcBef>
              <a:spcAft>
                <a:spcPts val="0"/>
              </a:spcAft>
              <a:buClr>
                <a:schemeClr val="dk1"/>
              </a:buClr>
              <a:buSzPts val="900"/>
              <a:buNone/>
              <a:defRPr sz="900">
                <a:solidFill>
                  <a:schemeClr val="dk1"/>
                </a:solidFill>
              </a:defRPr>
            </a:lvl6pPr>
            <a:lvl7pPr lvl="6" algn="ctr">
              <a:lnSpc>
                <a:spcPct val="100000"/>
              </a:lnSpc>
              <a:spcBef>
                <a:spcPts val="0"/>
              </a:spcBef>
              <a:spcAft>
                <a:spcPts val="0"/>
              </a:spcAft>
              <a:buClr>
                <a:schemeClr val="dk1"/>
              </a:buClr>
              <a:buSzPts val="900"/>
              <a:buNone/>
              <a:defRPr sz="900">
                <a:solidFill>
                  <a:schemeClr val="dk1"/>
                </a:solidFill>
              </a:defRPr>
            </a:lvl7pPr>
            <a:lvl8pPr lvl="7" algn="ctr">
              <a:lnSpc>
                <a:spcPct val="100000"/>
              </a:lnSpc>
              <a:spcBef>
                <a:spcPts val="0"/>
              </a:spcBef>
              <a:spcAft>
                <a:spcPts val="0"/>
              </a:spcAft>
              <a:buClr>
                <a:schemeClr val="dk1"/>
              </a:buClr>
              <a:buSzPts val="900"/>
              <a:buNone/>
              <a:defRPr sz="900">
                <a:solidFill>
                  <a:schemeClr val="dk1"/>
                </a:solidFill>
              </a:defRPr>
            </a:lvl8pPr>
            <a:lvl9pPr lvl="8" algn="ctr">
              <a:lnSpc>
                <a:spcPct val="100000"/>
              </a:lnSpc>
              <a:spcBef>
                <a:spcPts val="0"/>
              </a:spcBef>
              <a:spcAft>
                <a:spcPts val="0"/>
              </a:spcAft>
              <a:buClr>
                <a:schemeClr val="dk1"/>
              </a:buClr>
              <a:buSzPts val="900"/>
              <a:buNone/>
              <a:defRPr sz="900">
                <a:solidFill>
                  <a:schemeClr val="dk1"/>
                </a:solidFill>
              </a:defRPr>
            </a:lvl9pPr>
          </a:lstStyle>
          <a:p/>
        </p:txBody>
      </p:sp>
      <p:sp>
        <p:nvSpPr>
          <p:cNvPr id="83" name="Google Shape;83;p49"/>
          <p:cNvSpPr txBox="1"/>
          <p:nvPr>
            <p:ph idx="5" type="ctrTitle"/>
          </p:nvPr>
        </p:nvSpPr>
        <p:spPr>
          <a:xfrm>
            <a:off x="6448876" y="2340556"/>
            <a:ext cx="15963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9pPr>
          </a:lstStyle>
          <a:p/>
        </p:txBody>
      </p:sp>
      <p:sp>
        <p:nvSpPr>
          <p:cNvPr id="84" name="Google Shape;84;p49"/>
          <p:cNvSpPr txBox="1"/>
          <p:nvPr>
            <p:ph idx="6" type="subTitle"/>
          </p:nvPr>
        </p:nvSpPr>
        <p:spPr>
          <a:xfrm>
            <a:off x="2271011" y="4031100"/>
            <a:ext cx="1965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900"/>
              <a:buNone/>
              <a:defRPr sz="900">
                <a:solidFill>
                  <a:schemeClr val="dk1"/>
                </a:solidFill>
              </a:defRPr>
            </a:lvl1pPr>
            <a:lvl2pPr lvl="1" algn="ctr">
              <a:lnSpc>
                <a:spcPct val="100000"/>
              </a:lnSpc>
              <a:spcBef>
                <a:spcPts val="0"/>
              </a:spcBef>
              <a:spcAft>
                <a:spcPts val="0"/>
              </a:spcAft>
              <a:buClr>
                <a:schemeClr val="dk1"/>
              </a:buClr>
              <a:buSzPts val="900"/>
              <a:buNone/>
              <a:defRPr sz="900">
                <a:solidFill>
                  <a:schemeClr val="dk1"/>
                </a:solidFill>
              </a:defRPr>
            </a:lvl2pPr>
            <a:lvl3pPr lvl="2" algn="ctr">
              <a:lnSpc>
                <a:spcPct val="100000"/>
              </a:lnSpc>
              <a:spcBef>
                <a:spcPts val="0"/>
              </a:spcBef>
              <a:spcAft>
                <a:spcPts val="0"/>
              </a:spcAft>
              <a:buClr>
                <a:schemeClr val="dk1"/>
              </a:buClr>
              <a:buSzPts val="900"/>
              <a:buNone/>
              <a:defRPr sz="900">
                <a:solidFill>
                  <a:schemeClr val="dk1"/>
                </a:solidFill>
              </a:defRPr>
            </a:lvl3pPr>
            <a:lvl4pPr lvl="3" algn="ctr">
              <a:lnSpc>
                <a:spcPct val="100000"/>
              </a:lnSpc>
              <a:spcBef>
                <a:spcPts val="0"/>
              </a:spcBef>
              <a:spcAft>
                <a:spcPts val="0"/>
              </a:spcAft>
              <a:buClr>
                <a:schemeClr val="dk1"/>
              </a:buClr>
              <a:buSzPts val="900"/>
              <a:buNone/>
              <a:defRPr sz="900">
                <a:solidFill>
                  <a:schemeClr val="dk1"/>
                </a:solidFill>
              </a:defRPr>
            </a:lvl4pPr>
            <a:lvl5pPr lvl="4" algn="ctr">
              <a:lnSpc>
                <a:spcPct val="100000"/>
              </a:lnSpc>
              <a:spcBef>
                <a:spcPts val="0"/>
              </a:spcBef>
              <a:spcAft>
                <a:spcPts val="0"/>
              </a:spcAft>
              <a:buClr>
                <a:schemeClr val="dk1"/>
              </a:buClr>
              <a:buSzPts val="900"/>
              <a:buNone/>
              <a:defRPr sz="900">
                <a:solidFill>
                  <a:schemeClr val="dk1"/>
                </a:solidFill>
              </a:defRPr>
            </a:lvl5pPr>
            <a:lvl6pPr lvl="5" algn="ctr">
              <a:lnSpc>
                <a:spcPct val="100000"/>
              </a:lnSpc>
              <a:spcBef>
                <a:spcPts val="0"/>
              </a:spcBef>
              <a:spcAft>
                <a:spcPts val="0"/>
              </a:spcAft>
              <a:buClr>
                <a:schemeClr val="dk1"/>
              </a:buClr>
              <a:buSzPts val="900"/>
              <a:buNone/>
              <a:defRPr sz="900">
                <a:solidFill>
                  <a:schemeClr val="dk1"/>
                </a:solidFill>
              </a:defRPr>
            </a:lvl6pPr>
            <a:lvl7pPr lvl="6" algn="ctr">
              <a:lnSpc>
                <a:spcPct val="100000"/>
              </a:lnSpc>
              <a:spcBef>
                <a:spcPts val="0"/>
              </a:spcBef>
              <a:spcAft>
                <a:spcPts val="0"/>
              </a:spcAft>
              <a:buClr>
                <a:schemeClr val="dk1"/>
              </a:buClr>
              <a:buSzPts val="900"/>
              <a:buNone/>
              <a:defRPr sz="900">
                <a:solidFill>
                  <a:schemeClr val="dk1"/>
                </a:solidFill>
              </a:defRPr>
            </a:lvl7pPr>
            <a:lvl8pPr lvl="7" algn="ctr">
              <a:lnSpc>
                <a:spcPct val="100000"/>
              </a:lnSpc>
              <a:spcBef>
                <a:spcPts val="0"/>
              </a:spcBef>
              <a:spcAft>
                <a:spcPts val="0"/>
              </a:spcAft>
              <a:buClr>
                <a:schemeClr val="dk1"/>
              </a:buClr>
              <a:buSzPts val="900"/>
              <a:buNone/>
              <a:defRPr sz="900">
                <a:solidFill>
                  <a:schemeClr val="dk1"/>
                </a:solidFill>
              </a:defRPr>
            </a:lvl8pPr>
            <a:lvl9pPr lvl="8" algn="ctr">
              <a:lnSpc>
                <a:spcPct val="100000"/>
              </a:lnSpc>
              <a:spcBef>
                <a:spcPts val="0"/>
              </a:spcBef>
              <a:spcAft>
                <a:spcPts val="0"/>
              </a:spcAft>
              <a:buClr>
                <a:schemeClr val="dk1"/>
              </a:buClr>
              <a:buSzPts val="900"/>
              <a:buNone/>
              <a:defRPr sz="900">
                <a:solidFill>
                  <a:schemeClr val="dk1"/>
                </a:solidFill>
              </a:defRPr>
            </a:lvl9pPr>
          </a:lstStyle>
          <a:p/>
        </p:txBody>
      </p:sp>
      <p:sp>
        <p:nvSpPr>
          <p:cNvPr id="85" name="Google Shape;85;p49"/>
          <p:cNvSpPr txBox="1"/>
          <p:nvPr>
            <p:ph idx="7" type="ctrTitle"/>
          </p:nvPr>
        </p:nvSpPr>
        <p:spPr>
          <a:xfrm>
            <a:off x="2455361" y="3700506"/>
            <a:ext cx="15963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9pPr>
          </a:lstStyle>
          <a:p/>
        </p:txBody>
      </p:sp>
      <p:sp>
        <p:nvSpPr>
          <p:cNvPr id="86" name="Google Shape;86;p49"/>
          <p:cNvSpPr txBox="1"/>
          <p:nvPr>
            <p:ph idx="8" type="subTitle"/>
          </p:nvPr>
        </p:nvSpPr>
        <p:spPr>
          <a:xfrm>
            <a:off x="4892774" y="4031100"/>
            <a:ext cx="1965000" cy="57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900"/>
              <a:buNone/>
              <a:defRPr sz="900">
                <a:solidFill>
                  <a:schemeClr val="dk1"/>
                </a:solidFill>
              </a:defRPr>
            </a:lvl1pPr>
            <a:lvl2pPr lvl="1" algn="ctr">
              <a:lnSpc>
                <a:spcPct val="100000"/>
              </a:lnSpc>
              <a:spcBef>
                <a:spcPts val="0"/>
              </a:spcBef>
              <a:spcAft>
                <a:spcPts val="0"/>
              </a:spcAft>
              <a:buClr>
                <a:schemeClr val="dk1"/>
              </a:buClr>
              <a:buSzPts val="900"/>
              <a:buNone/>
              <a:defRPr sz="900">
                <a:solidFill>
                  <a:schemeClr val="dk1"/>
                </a:solidFill>
              </a:defRPr>
            </a:lvl2pPr>
            <a:lvl3pPr lvl="2" algn="ctr">
              <a:lnSpc>
                <a:spcPct val="100000"/>
              </a:lnSpc>
              <a:spcBef>
                <a:spcPts val="0"/>
              </a:spcBef>
              <a:spcAft>
                <a:spcPts val="0"/>
              </a:spcAft>
              <a:buClr>
                <a:schemeClr val="dk1"/>
              </a:buClr>
              <a:buSzPts val="900"/>
              <a:buNone/>
              <a:defRPr sz="900">
                <a:solidFill>
                  <a:schemeClr val="dk1"/>
                </a:solidFill>
              </a:defRPr>
            </a:lvl3pPr>
            <a:lvl4pPr lvl="3" algn="ctr">
              <a:lnSpc>
                <a:spcPct val="100000"/>
              </a:lnSpc>
              <a:spcBef>
                <a:spcPts val="0"/>
              </a:spcBef>
              <a:spcAft>
                <a:spcPts val="0"/>
              </a:spcAft>
              <a:buClr>
                <a:schemeClr val="dk1"/>
              </a:buClr>
              <a:buSzPts val="900"/>
              <a:buNone/>
              <a:defRPr sz="900">
                <a:solidFill>
                  <a:schemeClr val="dk1"/>
                </a:solidFill>
              </a:defRPr>
            </a:lvl4pPr>
            <a:lvl5pPr lvl="4" algn="ctr">
              <a:lnSpc>
                <a:spcPct val="100000"/>
              </a:lnSpc>
              <a:spcBef>
                <a:spcPts val="0"/>
              </a:spcBef>
              <a:spcAft>
                <a:spcPts val="0"/>
              </a:spcAft>
              <a:buClr>
                <a:schemeClr val="dk1"/>
              </a:buClr>
              <a:buSzPts val="900"/>
              <a:buNone/>
              <a:defRPr sz="900">
                <a:solidFill>
                  <a:schemeClr val="dk1"/>
                </a:solidFill>
              </a:defRPr>
            </a:lvl5pPr>
            <a:lvl6pPr lvl="5" algn="ctr">
              <a:lnSpc>
                <a:spcPct val="100000"/>
              </a:lnSpc>
              <a:spcBef>
                <a:spcPts val="0"/>
              </a:spcBef>
              <a:spcAft>
                <a:spcPts val="0"/>
              </a:spcAft>
              <a:buClr>
                <a:schemeClr val="dk1"/>
              </a:buClr>
              <a:buSzPts val="900"/>
              <a:buNone/>
              <a:defRPr sz="900">
                <a:solidFill>
                  <a:schemeClr val="dk1"/>
                </a:solidFill>
              </a:defRPr>
            </a:lvl6pPr>
            <a:lvl7pPr lvl="6" algn="ctr">
              <a:lnSpc>
                <a:spcPct val="100000"/>
              </a:lnSpc>
              <a:spcBef>
                <a:spcPts val="0"/>
              </a:spcBef>
              <a:spcAft>
                <a:spcPts val="0"/>
              </a:spcAft>
              <a:buClr>
                <a:schemeClr val="dk1"/>
              </a:buClr>
              <a:buSzPts val="900"/>
              <a:buNone/>
              <a:defRPr sz="900">
                <a:solidFill>
                  <a:schemeClr val="dk1"/>
                </a:solidFill>
              </a:defRPr>
            </a:lvl7pPr>
            <a:lvl8pPr lvl="7" algn="ctr">
              <a:lnSpc>
                <a:spcPct val="100000"/>
              </a:lnSpc>
              <a:spcBef>
                <a:spcPts val="0"/>
              </a:spcBef>
              <a:spcAft>
                <a:spcPts val="0"/>
              </a:spcAft>
              <a:buClr>
                <a:schemeClr val="dk1"/>
              </a:buClr>
              <a:buSzPts val="900"/>
              <a:buNone/>
              <a:defRPr sz="900">
                <a:solidFill>
                  <a:schemeClr val="dk1"/>
                </a:solidFill>
              </a:defRPr>
            </a:lvl8pPr>
            <a:lvl9pPr lvl="8" algn="ctr">
              <a:lnSpc>
                <a:spcPct val="100000"/>
              </a:lnSpc>
              <a:spcBef>
                <a:spcPts val="0"/>
              </a:spcBef>
              <a:spcAft>
                <a:spcPts val="0"/>
              </a:spcAft>
              <a:buClr>
                <a:schemeClr val="dk1"/>
              </a:buClr>
              <a:buSzPts val="900"/>
              <a:buNone/>
              <a:defRPr sz="900">
                <a:solidFill>
                  <a:schemeClr val="dk1"/>
                </a:solidFill>
              </a:defRPr>
            </a:lvl9pPr>
          </a:lstStyle>
          <a:p/>
        </p:txBody>
      </p:sp>
      <p:sp>
        <p:nvSpPr>
          <p:cNvPr id="87" name="Google Shape;87;p49"/>
          <p:cNvSpPr txBox="1"/>
          <p:nvPr>
            <p:ph idx="9" type="ctrTitle"/>
          </p:nvPr>
        </p:nvSpPr>
        <p:spPr>
          <a:xfrm>
            <a:off x="5077124" y="3700506"/>
            <a:ext cx="1596300" cy="57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1100"/>
              <a:buFont typeface="Archivo Black"/>
              <a:buNone/>
              <a:defRPr sz="1100">
                <a:solidFill>
                  <a:schemeClr val="dk1"/>
                </a:solidFill>
                <a:latin typeface="Archivo Black"/>
                <a:ea typeface="Archivo Black"/>
                <a:cs typeface="Archivo Black"/>
                <a:sym typeface="Archivo Black"/>
              </a:defRPr>
            </a:lvl9pPr>
          </a:lstStyle>
          <a:p/>
        </p:txBody>
      </p:sp>
      <p:sp>
        <p:nvSpPr>
          <p:cNvPr id="88" name="Google Shape;88;p49"/>
          <p:cNvSpPr txBox="1"/>
          <p:nvPr>
            <p:ph idx="13" type="ctrTitle"/>
          </p:nvPr>
        </p:nvSpPr>
        <p:spPr>
          <a:xfrm>
            <a:off x="3080975" y="398750"/>
            <a:ext cx="2982000" cy="689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1pPr>
            <a:lvl2pPr lvl="1"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2pPr>
            <a:lvl3pPr lvl="2"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3pPr>
            <a:lvl4pPr lvl="3"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4pPr>
            <a:lvl5pPr lvl="4"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5pPr>
            <a:lvl6pPr lvl="5"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6pPr>
            <a:lvl7pPr lvl="6"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7pPr>
            <a:lvl8pPr lvl="7"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8pPr>
            <a:lvl9pPr lvl="8" algn="r">
              <a:lnSpc>
                <a:spcPct val="100000"/>
              </a:lnSpc>
              <a:spcBef>
                <a:spcPts val="0"/>
              </a:spcBef>
              <a:spcAft>
                <a:spcPts val="0"/>
              </a:spcAft>
              <a:buClr>
                <a:schemeClr val="lt1"/>
              </a:buClr>
              <a:buSzPts val="1400"/>
              <a:buFont typeface="Archivo Black"/>
              <a:buNone/>
              <a:defRPr b="1" sz="1400">
                <a:solidFill>
                  <a:schemeClr val="lt1"/>
                </a:solidFill>
                <a:latin typeface="Archivo Black"/>
                <a:ea typeface="Archivo Black"/>
                <a:cs typeface="Archivo Black"/>
                <a:sym typeface="Archivo Black"/>
              </a:defRPr>
            </a:lvl9pPr>
          </a:lstStyle>
          <a:p/>
        </p:txBody>
      </p:sp>
      <p:sp>
        <p:nvSpPr>
          <p:cNvPr id="89" name="Google Shape;89;p49"/>
          <p:cNvSpPr txBox="1"/>
          <p:nvPr>
            <p:ph idx="14" type="title"/>
          </p:nvPr>
        </p:nvSpPr>
        <p:spPr>
          <a:xfrm>
            <a:off x="1575838" y="2012475"/>
            <a:ext cx="748800" cy="3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1pPr>
            <a:lvl2pPr lvl="1"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2pPr>
            <a:lvl3pPr lvl="2"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3pPr>
            <a:lvl4pPr lvl="3"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4pPr>
            <a:lvl5pPr lvl="4"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5pPr>
            <a:lvl6pPr lvl="5"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6pPr>
            <a:lvl7pPr lvl="6"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7pPr>
            <a:lvl8pPr lvl="7"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8pPr>
            <a:lvl9pPr lvl="8"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9pPr>
          </a:lstStyle>
          <a:p/>
        </p:txBody>
      </p:sp>
      <p:sp>
        <p:nvSpPr>
          <p:cNvPr id="90" name="Google Shape;90;p49"/>
          <p:cNvSpPr txBox="1"/>
          <p:nvPr>
            <p:ph idx="15" type="title"/>
          </p:nvPr>
        </p:nvSpPr>
        <p:spPr>
          <a:xfrm>
            <a:off x="4197618" y="2012475"/>
            <a:ext cx="748800" cy="3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1pPr>
            <a:lvl2pPr lvl="1"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2pPr>
            <a:lvl3pPr lvl="2"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3pPr>
            <a:lvl4pPr lvl="3"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4pPr>
            <a:lvl5pPr lvl="4"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5pPr>
            <a:lvl6pPr lvl="5"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6pPr>
            <a:lvl7pPr lvl="6"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7pPr>
            <a:lvl8pPr lvl="7"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8pPr>
            <a:lvl9pPr lvl="8"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9pPr>
          </a:lstStyle>
          <a:p/>
        </p:txBody>
      </p:sp>
      <p:sp>
        <p:nvSpPr>
          <p:cNvPr id="91" name="Google Shape;91;p49"/>
          <p:cNvSpPr txBox="1"/>
          <p:nvPr>
            <p:ph idx="16" type="title"/>
          </p:nvPr>
        </p:nvSpPr>
        <p:spPr>
          <a:xfrm>
            <a:off x="6872626" y="2012475"/>
            <a:ext cx="748800" cy="3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1pPr>
            <a:lvl2pPr lvl="1"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2pPr>
            <a:lvl3pPr lvl="2"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3pPr>
            <a:lvl4pPr lvl="3"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4pPr>
            <a:lvl5pPr lvl="4"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5pPr>
            <a:lvl6pPr lvl="5"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6pPr>
            <a:lvl7pPr lvl="6"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7pPr>
            <a:lvl8pPr lvl="7"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8pPr>
            <a:lvl9pPr lvl="8"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9pPr>
          </a:lstStyle>
          <a:p/>
        </p:txBody>
      </p:sp>
      <p:sp>
        <p:nvSpPr>
          <p:cNvPr id="92" name="Google Shape;92;p49"/>
          <p:cNvSpPr txBox="1"/>
          <p:nvPr>
            <p:ph idx="17" type="title"/>
          </p:nvPr>
        </p:nvSpPr>
        <p:spPr>
          <a:xfrm>
            <a:off x="2879111" y="3386650"/>
            <a:ext cx="748800" cy="3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1pPr>
            <a:lvl2pPr lvl="1"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2pPr>
            <a:lvl3pPr lvl="2"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3pPr>
            <a:lvl4pPr lvl="3"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4pPr>
            <a:lvl5pPr lvl="4"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5pPr>
            <a:lvl6pPr lvl="5"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6pPr>
            <a:lvl7pPr lvl="6"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7pPr>
            <a:lvl8pPr lvl="7"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8pPr>
            <a:lvl9pPr lvl="8"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9pPr>
          </a:lstStyle>
          <a:p/>
        </p:txBody>
      </p:sp>
      <p:sp>
        <p:nvSpPr>
          <p:cNvPr id="93" name="Google Shape;93;p49"/>
          <p:cNvSpPr txBox="1"/>
          <p:nvPr>
            <p:ph idx="18" type="title"/>
          </p:nvPr>
        </p:nvSpPr>
        <p:spPr>
          <a:xfrm>
            <a:off x="5500879" y="3386650"/>
            <a:ext cx="748800" cy="30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1pPr>
            <a:lvl2pPr lvl="1"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2pPr>
            <a:lvl3pPr lvl="2"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3pPr>
            <a:lvl4pPr lvl="3"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4pPr>
            <a:lvl5pPr lvl="4"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5pPr>
            <a:lvl6pPr lvl="5"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6pPr>
            <a:lvl7pPr lvl="6"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7pPr>
            <a:lvl8pPr lvl="7"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8pPr>
            <a:lvl9pPr lvl="8" algn="ctr">
              <a:lnSpc>
                <a:spcPct val="100000"/>
              </a:lnSpc>
              <a:spcBef>
                <a:spcPts val="0"/>
              </a:spcBef>
              <a:spcAft>
                <a:spcPts val="0"/>
              </a:spcAft>
              <a:buClr>
                <a:schemeClr val="lt1"/>
              </a:buClr>
              <a:buSzPts val="1400"/>
              <a:buFont typeface="Archivo Black"/>
              <a:buNone/>
              <a:defRPr sz="1400">
                <a:solidFill>
                  <a:schemeClr val="lt1"/>
                </a:solidFill>
                <a:latin typeface="Archivo Black"/>
                <a:ea typeface="Archivo Black"/>
                <a:cs typeface="Archivo Black"/>
                <a:sym typeface="Archivo Black"/>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4" name="Shape 94"/>
        <p:cNvGrpSpPr/>
        <p:nvPr/>
      </p:nvGrpSpPr>
      <p:grpSpPr>
        <a:xfrm>
          <a:off x="0" y="0"/>
          <a:ext cx="0" cy="0"/>
          <a:chOff x="0" y="0"/>
          <a:chExt cx="0" cy="0"/>
        </a:xfrm>
      </p:grpSpPr>
      <p:sp>
        <p:nvSpPr>
          <p:cNvPr id="95" name="Google Shape;95;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atin typeface="Proxima Nova"/>
                <a:ea typeface="Proxima Nova"/>
                <a:cs typeface="Proxima Nova"/>
                <a:sym typeface="Proxima Nova"/>
              </a:defRPr>
            </a:lvl1pPr>
            <a:lvl2pPr lvl="1" algn="l">
              <a:lnSpc>
                <a:spcPct val="100000"/>
              </a:lnSpc>
              <a:spcBef>
                <a:spcPts val="0"/>
              </a:spcBef>
              <a:spcAft>
                <a:spcPts val="0"/>
              </a:spcAft>
              <a:buSzPts val="3000"/>
              <a:buNone/>
              <a:defRPr>
                <a:latin typeface="Proxima Nova"/>
                <a:ea typeface="Proxima Nova"/>
                <a:cs typeface="Proxima Nova"/>
                <a:sym typeface="Proxima Nova"/>
              </a:defRPr>
            </a:lvl2pPr>
            <a:lvl3pPr lvl="2" algn="l">
              <a:lnSpc>
                <a:spcPct val="100000"/>
              </a:lnSpc>
              <a:spcBef>
                <a:spcPts val="0"/>
              </a:spcBef>
              <a:spcAft>
                <a:spcPts val="0"/>
              </a:spcAft>
              <a:buSzPts val="3000"/>
              <a:buNone/>
              <a:defRPr>
                <a:latin typeface="Proxima Nova"/>
                <a:ea typeface="Proxima Nova"/>
                <a:cs typeface="Proxima Nova"/>
                <a:sym typeface="Proxima Nova"/>
              </a:defRPr>
            </a:lvl3pPr>
            <a:lvl4pPr lvl="3" algn="l">
              <a:lnSpc>
                <a:spcPct val="100000"/>
              </a:lnSpc>
              <a:spcBef>
                <a:spcPts val="0"/>
              </a:spcBef>
              <a:spcAft>
                <a:spcPts val="0"/>
              </a:spcAft>
              <a:buSzPts val="3000"/>
              <a:buNone/>
              <a:defRPr>
                <a:latin typeface="Proxima Nova"/>
                <a:ea typeface="Proxima Nova"/>
                <a:cs typeface="Proxima Nova"/>
                <a:sym typeface="Proxima Nova"/>
              </a:defRPr>
            </a:lvl4pPr>
            <a:lvl5pPr lvl="4" algn="l">
              <a:lnSpc>
                <a:spcPct val="100000"/>
              </a:lnSpc>
              <a:spcBef>
                <a:spcPts val="0"/>
              </a:spcBef>
              <a:spcAft>
                <a:spcPts val="0"/>
              </a:spcAft>
              <a:buSzPts val="3000"/>
              <a:buNone/>
              <a:defRPr>
                <a:latin typeface="Proxima Nova"/>
                <a:ea typeface="Proxima Nova"/>
                <a:cs typeface="Proxima Nova"/>
                <a:sym typeface="Proxima Nova"/>
              </a:defRPr>
            </a:lvl5pPr>
            <a:lvl6pPr lvl="5" algn="l">
              <a:lnSpc>
                <a:spcPct val="100000"/>
              </a:lnSpc>
              <a:spcBef>
                <a:spcPts val="0"/>
              </a:spcBef>
              <a:spcAft>
                <a:spcPts val="0"/>
              </a:spcAft>
              <a:buSzPts val="3000"/>
              <a:buNone/>
              <a:defRPr>
                <a:latin typeface="Proxima Nova"/>
                <a:ea typeface="Proxima Nova"/>
                <a:cs typeface="Proxima Nova"/>
                <a:sym typeface="Proxima Nova"/>
              </a:defRPr>
            </a:lvl6pPr>
            <a:lvl7pPr lvl="6" algn="l">
              <a:lnSpc>
                <a:spcPct val="100000"/>
              </a:lnSpc>
              <a:spcBef>
                <a:spcPts val="0"/>
              </a:spcBef>
              <a:spcAft>
                <a:spcPts val="0"/>
              </a:spcAft>
              <a:buSzPts val="3000"/>
              <a:buNone/>
              <a:defRPr>
                <a:latin typeface="Proxima Nova"/>
                <a:ea typeface="Proxima Nova"/>
                <a:cs typeface="Proxima Nova"/>
                <a:sym typeface="Proxima Nova"/>
              </a:defRPr>
            </a:lvl7pPr>
            <a:lvl8pPr lvl="7" algn="l">
              <a:lnSpc>
                <a:spcPct val="100000"/>
              </a:lnSpc>
              <a:spcBef>
                <a:spcPts val="0"/>
              </a:spcBef>
              <a:spcAft>
                <a:spcPts val="0"/>
              </a:spcAft>
              <a:buSzPts val="3000"/>
              <a:buNone/>
              <a:defRPr>
                <a:latin typeface="Proxima Nova"/>
                <a:ea typeface="Proxima Nova"/>
                <a:cs typeface="Proxima Nova"/>
                <a:sym typeface="Proxima Nova"/>
              </a:defRPr>
            </a:lvl8pPr>
            <a:lvl9pPr lvl="8" algn="l">
              <a:lnSpc>
                <a:spcPct val="100000"/>
              </a:lnSpc>
              <a:spcBef>
                <a:spcPts val="0"/>
              </a:spcBef>
              <a:spcAft>
                <a:spcPts val="0"/>
              </a:spcAft>
              <a:buSzPts val="3000"/>
              <a:buNone/>
              <a:defRPr>
                <a:latin typeface="Proxima Nova"/>
                <a:ea typeface="Proxima Nova"/>
                <a:cs typeface="Proxima Nova"/>
                <a:sym typeface="Proxima Nova"/>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3" name="Google Shape;10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4" name="Shape 104"/>
        <p:cNvGrpSpPr/>
        <p:nvPr/>
      </p:nvGrpSpPr>
      <p:grpSpPr>
        <a:xfrm>
          <a:off x="0" y="0"/>
          <a:ext cx="0" cy="0"/>
          <a:chOff x="0" y="0"/>
          <a:chExt cx="0" cy="0"/>
        </a:xfrm>
      </p:grpSpPr>
      <p:sp>
        <p:nvSpPr>
          <p:cNvPr id="105" name="Google Shape;105;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6" name="Google Shape;106;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7" name="Google Shape;10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3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0" name="Google Shape;110;p3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1" name="Google Shape;11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4" name="Google Shape;11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p3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8" name="Google Shape;118;p3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9" name="Google Shape;11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2" name="Google Shape;12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 name="Shape 12"/>
        <p:cNvGrpSpPr/>
        <p:nvPr/>
      </p:nvGrpSpPr>
      <p:grpSpPr>
        <a:xfrm>
          <a:off x="0" y="0"/>
          <a:ext cx="0" cy="0"/>
          <a:chOff x="0" y="0"/>
          <a:chExt cx="0" cy="0"/>
        </a:xfrm>
      </p:grpSpPr>
      <p:sp>
        <p:nvSpPr>
          <p:cNvPr id="13" name="Google Shape;13;p39"/>
          <p:cNvSpPr/>
          <p:nvPr/>
        </p:nvSpPr>
        <p:spPr>
          <a:xfrm flipH="1">
            <a:off x="38" y="0"/>
            <a:ext cx="7916187" cy="5143341"/>
          </a:xfrm>
          <a:custGeom>
            <a:rect b="b" l="l" r="r" t="t"/>
            <a:pathLst>
              <a:path extrusionOk="0" h="207623" w="163786">
                <a:moveTo>
                  <a:pt x="0" y="0"/>
                </a:moveTo>
                <a:lnTo>
                  <a:pt x="26895" y="207623"/>
                </a:lnTo>
                <a:lnTo>
                  <a:pt x="163786" y="207623"/>
                </a:lnTo>
                <a:lnTo>
                  <a:pt x="163786" y="538"/>
                </a:lnTo>
                <a:close/>
              </a:path>
            </a:pathLst>
          </a:custGeom>
          <a:solidFill>
            <a:srgbClr val="434343"/>
          </a:solidFill>
          <a:ln>
            <a:noFill/>
          </a:ln>
        </p:spPr>
      </p:sp>
      <p:sp>
        <p:nvSpPr>
          <p:cNvPr id="14" name="Google Shape;14;p39"/>
          <p:cNvSpPr txBox="1"/>
          <p:nvPr>
            <p:ph type="ctrTitle"/>
          </p:nvPr>
        </p:nvSpPr>
        <p:spPr>
          <a:xfrm>
            <a:off x="236775" y="675200"/>
            <a:ext cx="7209300" cy="195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Font typeface="Archivo Black"/>
              <a:buNone/>
              <a:defRPr sz="5200">
                <a:solidFill>
                  <a:srgbClr val="FFFFFF"/>
                </a:solidFill>
                <a:latin typeface="Archivo Black"/>
                <a:ea typeface="Archivo Black"/>
                <a:cs typeface="Archivo Black"/>
                <a:sym typeface="Archivo Black"/>
              </a:defRPr>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5" name="Google Shape;15;p39"/>
          <p:cNvSpPr txBox="1"/>
          <p:nvPr>
            <p:ph idx="1" type="subTitle"/>
          </p:nvPr>
        </p:nvSpPr>
        <p:spPr>
          <a:xfrm>
            <a:off x="155025" y="3156250"/>
            <a:ext cx="7154700" cy="733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9pPr>
          </a:lstStyle>
          <a:p/>
        </p:txBody>
      </p:sp>
      <p:pic>
        <p:nvPicPr>
          <p:cNvPr id="16" name="Google Shape;16;p39"/>
          <p:cNvPicPr preferRelativeResize="0"/>
          <p:nvPr/>
        </p:nvPicPr>
        <p:blipFill rotWithShape="1">
          <a:blip r:embed="rId2">
            <a:alphaModFix/>
          </a:blip>
          <a:srcRect b="0" l="0" r="0" t="0"/>
          <a:stretch/>
        </p:blipFill>
        <p:spPr>
          <a:xfrm>
            <a:off x="7157400" y="3641625"/>
            <a:ext cx="1598875" cy="1097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3" name="Shape 123"/>
        <p:cNvGrpSpPr/>
        <p:nvPr/>
      </p:nvGrpSpPr>
      <p:grpSpPr>
        <a:xfrm>
          <a:off x="0" y="0"/>
          <a:ext cx="0" cy="0"/>
          <a:chOff x="0" y="0"/>
          <a:chExt cx="0" cy="0"/>
        </a:xfrm>
      </p:grpSpPr>
      <p:sp>
        <p:nvSpPr>
          <p:cNvPr id="124" name="Google Shape;124;p3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5" name="Google Shape;12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6" name="Shape 126"/>
        <p:cNvGrpSpPr/>
        <p:nvPr/>
      </p:nvGrpSpPr>
      <p:grpSpPr>
        <a:xfrm>
          <a:off x="0" y="0"/>
          <a:ext cx="0" cy="0"/>
          <a:chOff x="0" y="0"/>
          <a:chExt cx="0" cy="0"/>
        </a:xfrm>
      </p:grpSpPr>
      <p:sp>
        <p:nvSpPr>
          <p:cNvPr id="127" name="Google Shape;127;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29" name="Google Shape;129;p3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0" name="Google Shape;130;p3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1" name="Google Shape;13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34" name="Google Shape;134;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5" name="Shape 135"/>
        <p:cNvGrpSpPr/>
        <p:nvPr/>
      </p:nvGrpSpPr>
      <p:grpSpPr>
        <a:xfrm>
          <a:off x="0" y="0"/>
          <a:ext cx="0" cy="0"/>
          <a:chOff x="0" y="0"/>
          <a:chExt cx="0" cy="0"/>
        </a:xfrm>
      </p:grpSpPr>
      <p:sp>
        <p:nvSpPr>
          <p:cNvPr id="136" name="Google Shape;136;p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7" name="Google Shape;137;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38" name="Google Shape;13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0"/>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8FE0CD"/>
              </a:solidFill>
              <a:latin typeface="Arial"/>
              <a:ea typeface="Arial"/>
              <a:cs typeface="Arial"/>
              <a:sym typeface="Arial"/>
            </a:endParaRPr>
          </a:p>
        </p:txBody>
      </p:sp>
      <p:sp>
        <p:nvSpPr>
          <p:cNvPr id="19" name="Google Shape;19;p40"/>
          <p:cNvSpPr/>
          <p:nvPr/>
        </p:nvSpPr>
        <p:spPr>
          <a:xfrm>
            <a:off x="4572000" y="-9975"/>
            <a:ext cx="4572000" cy="5153400"/>
          </a:xfrm>
          <a:prstGeom prst="rect">
            <a:avLst/>
          </a:pr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
        <p:nvSpPr>
          <p:cNvPr id="21" name="Google Shape;21;p40"/>
          <p:cNvSpPr txBox="1"/>
          <p:nvPr/>
        </p:nvSpPr>
        <p:spPr>
          <a:xfrm>
            <a:off x="1043000" y="954725"/>
            <a:ext cx="3525600" cy="6441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434343"/>
                </a:solidFill>
                <a:latin typeface="Archivo Black"/>
                <a:ea typeface="Archivo Black"/>
                <a:cs typeface="Archivo Black"/>
                <a:sym typeface="Archivo Black"/>
              </a:rPr>
              <a:t>Maybe you need to divide the content</a:t>
            </a:r>
            <a:endParaRPr b="1" i="0" sz="2400" u="none" cap="none" strike="noStrike">
              <a:solidFill>
                <a:srgbClr val="434343"/>
              </a:solidFill>
              <a:latin typeface="Archivo Black"/>
              <a:ea typeface="Archivo Black"/>
              <a:cs typeface="Archivo Black"/>
              <a:sym typeface="Archivo Black"/>
            </a:endParaRPr>
          </a:p>
        </p:txBody>
      </p:sp>
      <p:sp>
        <p:nvSpPr>
          <p:cNvPr id="22" name="Google Shape;22;p40"/>
          <p:cNvSpPr txBox="1"/>
          <p:nvPr/>
        </p:nvSpPr>
        <p:spPr>
          <a:xfrm>
            <a:off x="1042990" y="2256390"/>
            <a:ext cx="3206100" cy="250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666666"/>
                </a:solidFill>
                <a:latin typeface="Helvetica Neue Light"/>
                <a:ea typeface="Helvetica Neue Light"/>
                <a:cs typeface="Helvetica Neue Light"/>
                <a:sym typeface="Helvetica Neue Light"/>
              </a:rPr>
              <a:t>Click to enter text</a:t>
            </a:r>
            <a:endParaRPr b="0" i="0" sz="1400" u="none" cap="none" strike="noStrike">
              <a:solidFill>
                <a:srgbClr val="666666"/>
              </a:solidFill>
              <a:latin typeface="Helvetica Neue Light"/>
              <a:ea typeface="Helvetica Neue Light"/>
              <a:cs typeface="Helvetica Neue Light"/>
              <a:sym typeface="Helvetica Neue Light"/>
            </a:endParaRPr>
          </a:p>
        </p:txBody>
      </p:sp>
      <p:sp>
        <p:nvSpPr>
          <p:cNvPr id="23" name="Google Shape;23;p40"/>
          <p:cNvSpPr txBox="1"/>
          <p:nvPr/>
        </p:nvSpPr>
        <p:spPr>
          <a:xfrm>
            <a:off x="1043000" y="1598818"/>
            <a:ext cx="3206100" cy="73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Archivo Black"/>
                <a:ea typeface="Archivo Black"/>
                <a:cs typeface="Archivo Black"/>
                <a:sym typeface="Archivo Black"/>
              </a:rPr>
              <a:t>Heading 1</a:t>
            </a:r>
            <a:endParaRPr b="0" i="0" sz="1600" u="none" cap="none" strike="noStrike">
              <a:solidFill>
                <a:srgbClr val="FFFFFF"/>
              </a:solidFill>
              <a:latin typeface="Archivo Black"/>
              <a:ea typeface="Archivo Black"/>
              <a:cs typeface="Archivo Black"/>
              <a:sym typeface="Archivo Black"/>
            </a:endParaRPr>
          </a:p>
        </p:txBody>
      </p:sp>
      <p:sp>
        <p:nvSpPr>
          <p:cNvPr id="24" name="Google Shape;24;p40"/>
          <p:cNvSpPr txBox="1"/>
          <p:nvPr/>
        </p:nvSpPr>
        <p:spPr>
          <a:xfrm>
            <a:off x="4904564" y="2256390"/>
            <a:ext cx="3206100" cy="250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Helvetica Neue Light"/>
                <a:ea typeface="Helvetica Neue Light"/>
                <a:cs typeface="Helvetica Neue Light"/>
                <a:sym typeface="Helvetica Neue Light"/>
              </a:rPr>
              <a:t>Click to enter text</a:t>
            </a:r>
            <a:endParaRPr b="0" i="0" sz="1400" u="none" cap="none" strike="noStrike">
              <a:solidFill>
                <a:srgbClr val="FFFFFF"/>
              </a:solidFill>
              <a:latin typeface="Helvetica Neue Light"/>
              <a:ea typeface="Helvetica Neue Light"/>
              <a:cs typeface="Helvetica Neue Light"/>
              <a:sym typeface="Helvetica Neue Light"/>
            </a:endParaRPr>
          </a:p>
        </p:txBody>
      </p:sp>
      <p:sp>
        <p:nvSpPr>
          <p:cNvPr id="25" name="Google Shape;25;p40"/>
          <p:cNvSpPr txBox="1"/>
          <p:nvPr/>
        </p:nvSpPr>
        <p:spPr>
          <a:xfrm>
            <a:off x="4904574" y="1598818"/>
            <a:ext cx="3206100" cy="73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Archivo Black"/>
                <a:ea typeface="Archivo Black"/>
                <a:cs typeface="Archivo Black"/>
                <a:sym typeface="Archivo Black"/>
              </a:rPr>
              <a:t>Heading 2</a:t>
            </a:r>
            <a:endParaRPr b="0" i="0" sz="1600" u="none" cap="none" strike="noStrike">
              <a:solidFill>
                <a:srgbClr val="FFFFFF"/>
              </a:solidFill>
              <a:latin typeface="Archivo Black"/>
              <a:ea typeface="Archivo Black"/>
              <a:cs typeface="Archivo Black"/>
              <a:sym typeface="Archivo Black"/>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6" name="Shape 26"/>
        <p:cNvGrpSpPr/>
        <p:nvPr/>
      </p:nvGrpSpPr>
      <p:grpSpPr>
        <a:xfrm>
          <a:off x="0" y="0"/>
          <a:ext cx="0" cy="0"/>
          <a:chOff x="0" y="0"/>
          <a:chExt cx="0" cy="0"/>
        </a:xfrm>
      </p:grpSpPr>
      <p:sp>
        <p:nvSpPr>
          <p:cNvPr id="27" name="Google Shape;2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
        <p:nvSpPr>
          <p:cNvPr id="28" name="Google Shape;28;p41"/>
          <p:cNvSpPr/>
          <p:nvPr/>
        </p:nvSpPr>
        <p:spPr>
          <a:xfrm>
            <a:off x="5934075" y="1995175"/>
            <a:ext cx="2166600" cy="2743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29" name="Google Shape;29;p41"/>
          <p:cNvSpPr/>
          <p:nvPr/>
        </p:nvSpPr>
        <p:spPr>
          <a:xfrm>
            <a:off x="3488700" y="1995175"/>
            <a:ext cx="2166600" cy="2743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DEBA"/>
              </a:solidFill>
              <a:latin typeface="Arial"/>
              <a:ea typeface="Arial"/>
              <a:cs typeface="Arial"/>
              <a:sym typeface="Arial"/>
            </a:endParaRPr>
          </a:p>
        </p:txBody>
      </p:sp>
      <p:sp>
        <p:nvSpPr>
          <p:cNvPr id="30" name="Google Shape;30;p41"/>
          <p:cNvSpPr/>
          <p:nvPr/>
        </p:nvSpPr>
        <p:spPr>
          <a:xfrm>
            <a:off x="1043325" y="1995175"/>
            <a:ext cx="2166600" cy="27438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1"/>
          <p:cNvSpPr txBox="1"/>
          <p:nvPr/>
        </p:nvSpPr>
        <p:spPr>
          <a:xfrm>
            <a:off x="1199925" y="2897374"/>
            <a:ext cx="1853400" cy="11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6666"/>
              </a:solidFill>
              <a:latin typeface="Helvetica Neue Light"/>
              <a:ea typeface="Helvetica Neue Light"/>
              <a:cs typeface="Helvetica Neue Light"/>
              <a:sym typeface="Helvetica Neue Light"/>
            </a:endParaRPr>
          </a:p>
        </p:txBody>
      </p:sp>
      <p:sp>
        <p:nvSpPr>
          <p:cNvPr id="32" name="Google Shape;32;p41"/>
          <p:cNvSpPr txBox="1"/>
          <p:nvPr/>
        </p:nvSpPr>
        <p:spPr>
          <a:xfrm>
            <a:off x="1199927" y="2239800"/>
            <a:ext cx="1853400" cy="73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434343"/>
              </a:solidFill>
              <a:latin typeface="Archivo Black"/>
              <a:ea typeface="Archivo Black"/>
              <a:cs typeface="Archivo Black"/>
              <a:sym typeface="Archivo Black"/>
            </a:endParaRPr>
          </a:p>
        </p:txBody>
      </p:sp>
      <p:sp>
        <p:nvSpPr>
          <p:cNvPr id="33" name="Google Shape;33;p41"/>
          <p:cNvSpPr txBox="1"/>
          <p:nvPr/>
        </p:nvSpPr>
        <p:spPr>
          <a:xfrm>
            <a:off x="3645300" y="2897374"/>
            <a:ext cx="1853400" cy="11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Helvetica Neue Light"/>
              <a:ea typeface="Helvetica Neue Light"/>
              <a:cs typeface="Helvetica Neue Light"/>
              <a:sym typeface="Helvetica Neue Light"/>
            </a:endParaRPr>
          </a:p>
        </p:txBody>
      </p:sp>
      <p:sp>
        <p:nvSpPr>
          <p:cNvPr id="34" name="Google Shape;34;p41"/>
          <p:cNvSpPr txBox="1"/>
          <p:nvPr/>
        </p:nvSpPr>
        <p:spPr>
          <a:xfrm>
            <a:off x="3645302" y="2239800"/>
            <a:ext cx="1853400" cy="73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chivo Black"/>
              <a:ea typeface="Archivo Black"/>
              <a:cs typeface="Archivo Black"/>
              <a:sym typeface="Archivo Black"/>
            </a:endParaRPr>
          </a:p>
        </p:txBody>
      </p:sp>
      <p:sp>
        <p:nvSpPr>
          <p:cNvPr id="35" name="Google Shape;35;p41"/>
          <p:cNvSpPr txBox="1"/>
          <p:nvPr/>
        </p:nvSpPr>
        <p:spPr>
          <a:xfrm>
            <a:off x="6090675" y="2897374"/>
            <a:ext cx="1853400" cy="11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Helvetica Neue Light"/>
              <a:ea typeface="Helvetica Neue Light"/>
              <a:cs typeface="Helvetica Neue Light"/>
              <a:sym typeface="Helvetica Neue Light"/>
            </a:endParaRPr>
          </a:p>
        </p:txBody>
      </p:sp>
      <p:sp>
        <p:nvSpPr>
          <p:cNvPr id="36" name="Google Shape;36;p41"/>
          <p:cNvSpPr txBox="1"/>
          <p:nvPr/>
        </p:nvSpPr>
        <p:spPr>
          <a:xfrm>
            <a:off x="6090677" y="2239800"/>
            <a:ext cx="1853400" cy="73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chivo Black"/>
              <a:ea typeface="Archivo Black"/>
              <a:cs typeface="Archivo Black"/>
              <a:sym typeface="Archivo Black"/>
            </a:endParaRPr>
          </a:p>
        </p:txBody>
      </p:sp>
      <p:sp>
        <p:nvSpPr>
          <p:cNvPr id="37" name="Google Shape;37;p41"/>
          <p:cNvSpPr txBox="1"/>
          <p:nvPr>
            <p:ph type="title"/>
          </p:nvPr>
        </p:nvSpPr>
        <p:spPr>
          <a:xfrm>
            <a:off x="780900" y="1106400"/>
            <a:ext cx="3926700" cy="54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1">
    <p:spTree>
      <p:nvGrpSpPr>
        <p:cNvPr id="38" name="Shape 38"/>
        <p:cNvGrpSpPr/>
        <p:nvPr/>
      </p:nvGrpSpPr>
      <p:grpSpPr>
        <a:xfrm>
          <a:off x="0" y="0"/>
          <a:ext cx="0" cy="0"/>
          <a:chOff x="0" y="0"/>
          <a:chExt cx="0" cy="0"/>
        </a:xfrm>
      </p:grpSpPr>
      <p:sp>
        <p:nvSpPr>
          <p:cNvPr id="39" name="Google Shape;39;p42"/>
          <p:cNvSpPr/>
          <p:nvPr/>
        </p:nvSpPr>
        <p:spPr>
          <a:xfrm>
            <a:off x="1043325" y="1995022"/>
            <a:ext cx="1609200" cy="27438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
        <p:nvSpPr>
          <p:cNvPr id="41" name="Google Shape;41;p42"/>
          <p:cNvSpPr txBox="1"/>
          <p:nvPr>
            <p:ph type="title"/>
          </p:nvPr>
        </p:nvSpPr>
        <p:spPr>
          <a:xfrm>
            <a:off x="780900" y="1106400"/>
            <a:ext cx="3926700" cy="54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9pPr>
          </a:lstStyle>
          <a:p/>
        </p:txBody>
      </p:sp>
      <p:sp>
        <p:nvSpPr>
          <p:cNvPr id="42" name="Google Shape;42;p42"/>
          <p:cNvSpPr txBox="1"/>
          <p:nvPr>
            <p:ph idx="2" type="title"/>
          </p:nvPr>
        </p:nvSpPr>
        <p:spPr>
          <a:xfrm>
            <a:off x="1199975" y="2185725"/>
            <a:ext cx="1853400" cy="54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2400"/>
              <a:buFont typeface="Archivo Black"/>
              <a:buNone/>
              <a:defRPr sz="2400">
                <a:solidFill>
                  <a:schemeClr val="dk1"/>
                </a:solidFill>
                <a:latin typeface="Archivo Black"/>
                <a:ea typeface="Archivo Black"/>
                <a:cs typeface="Archivo Black"/>
                <a:sym typeface="Archivo Black"/>
              </a:defRPr>
            </a:lvl9pPr>
          </a:lstStyle>
          <a:p/>
        </p:txBody>
      </p:sp>
      <p:sp>
        <p:nvSpPr>
          <p:cNvPr id="43" name="Google Shape;43;p42"/>
          <p:cNvSpPr/>
          <p:nvPr/>
        </p:nvSpPr>
        <p:spPr>
          <a:xfrm>
            <a:off x="4675542" y="1995022"/>
            <a:ext cx="1609200" cy="2743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44" name="Google Shape;44;p42"/>
          <p:cNvSpPr/>
          <p:nvPr/>
        </p:nvSpPr>
        <p:spPr>
          <a:xfrm>
            <a:off x="2859434" y="1995022"/>
            <a:ext cx="1609200" cy="27438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DEBA"/>
              </a:solidFill>
              <a:latin typeface="Arial"/>
              <a:ea typeface="Arial"/>
              <a:cs typeface="Arial"/>
              <a:sym typeface="Arial"/>
            </a:endParaRPr>
          </a:p>
        </p:txBody>
      </p:sp>
      <p:sp>
        <p:nvSpPr>
          <p:cNvPr id="45" name="Google Shape;45;p42"/>
          <p:cNvSpPr/>
          <p:nvPr/>
        </p:nvSpPr>
        <p:spPr>
          <a:xfrm>
            <a:off x="6491651" y="1995022"/>
            <a:ext cx="1609200" cy="2743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43"/>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Font typeface="Archivo Black"/>
              <a:buNone/>
              <a:defRPr sz="2400">
                <a:latin typeface="Archivo Black"/>
                <a:ea typeface="Archivo Black"/>
                <a:cs typeface="Archivo Black"/>
                <a:sym typeface="Archivo Black"/>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8" name="Google Shape;48;p43"/>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9" name="Google Shape;4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0" name="Shape 50"/>
        <p:cNvGrpSpPr/>
        <p:nvPr/>
      </p:nvGrpSpPr>
      <p:grpSpPr>
        <a:xfrm>
          <a:off x="0" y="0"/>
          <a:ext cx="0" cy="0"/>
          <a:chOff x="0" y="0"/>
          <a:chExt cx="0" cy="0"/>
        </a:xfrm>
      </p:grpSpPr>
      <p:sp>
        <p:nvSpPr>
          <p:cNvPr id="51" name="Google Shape;51;p44"/>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Font typeface="Archivo Black"/>
              <a:buNone/>
              <a:defRPr sz="4800">
                <a:solidFill>
                  <a:schemeClr val="lt1"/>
                </a:solidFill>
                <a:latin typeface="Archivo Black"/>
                <a:ea typeface="Archivo Black"/>
                <a:cs typeface="Archivo Black"/>
                <a:sym typeface="Archivo Black"/>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52" name="Google Shape;5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45"/>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45"/>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2pPr>
            <a:lvl3pPr lvl="2"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3pPr>
            <a:lvl4pPr lvl="3"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4pPr>
            <a:lvl5pPr lvl="4"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5pPr>
            <a:lvl6pPr lvl="5"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6pPr>
            <a:lvl7pPr lvl="6"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7pPr>
            <a:lvl8pPr lvl="7"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8pPr>
            <a:lvl9pPr lvl="8" algn="ctr">
              <a:lnSpc>
                <a:spcPct val="100000"/>
              </a:lnSpc>
              <a:spcBef>
                <a:spcPts val="0"/>
              </a:spcBef>
              <a:spcAft>
                <a:spcPts val="0"/>
              </a:spcAft>
              <a:buClr>
                <a:schemeClr val="dk1"/>
              </a:buClr>
              <a:buSzPts val="3800"/>
              <a:buFont typeface="Archivo Black"/>
              <a:buNone/>
              <a:defRPr sz="3800">
                <a:solidFill>
                  <a:schemeClr val="dk1"/>
                </a:solidFill>
                <a:latin typeface="Archivo Black"/>
                <a:ea typeface="Archivo Black"/>
                <a:cs typeface="Archivo Black"/>
                <a:sym typeface="Archivo Black"/>
              </a:defRPr>
            </a:lvl9pPr>
          </a:lstStyle>
          <a:p/>
        </p:txBody>
      </p:sp>
      <p:sp>
        <p:nvSpPr>
          <p:cNvPr id="56" name="Google Shape;56;p45"/>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Font typeface="Helvetica Neue Light"/>
              <a:buNone/>
              <a:defRPr>
                <a:latin typeface="Helvetica Neue Light"/>
                <a:ea typeface="Helvetica Neue Light"/>
                <a:cs typeface="Helvetica Neue Light"/>
                <a:sym typeface="Helvetica Neue Light"/>
              </a:defRPr>
            </a:lvl1pPr>
            <a:lvl2pPr lvl="1"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2pPr>
            <a:lvl3pPr lvl="2"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3pPr>
            <a:lvl4pPr lvl="3"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4pPr>
            <a:lvl5pPr lvl="4"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5pPr>
            <a:lvl6pPr lvl="5"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6pPr>
            <a:lvl7pPr lvl="6"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7pPr>
            <a:lvl8pPr lvl="7"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8pPr>
            <a:lvl9pPr lvl="8" algn="ctr">
              <a:lnSpc>
                <a:spcPct val="100000"/>
              </a:lnSpc>
              <a:spcBef>
                <a:spcPts val="0"/>
              </a:spcBef>
              <a:spcAft>
                <a:spcPts val="0"/>
              </a:spcAft>
              <a:buSzPts val="1800"/>
              <a:buFont typeface="Helvetica Neue Light"/>
              <a:buNone/>
              <a:defRPr sz="1800">
                <a:latin typeface="Helvetica Neue Light"/>
                <a:ea typeface="Helvetica Neue Light"/>
                <a:cs typeface="Helvetica Neue Light"/>
                <a:sym typeface="Helvetica Neue Light"/>
              </a:defRPr>
            </a:lvl9pPr>
          </a:lstStyle>
          <a:p/>
        </p:txBody>
      </p:sp>
      <p:sp>
        <p:nvSpPr>
          <p:cNvPr id="57" name="Google Shape;57;p4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8" name="Google Shape;5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46"/>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dk1"/>
              </a:buClr>
              <a:buSzPts val="1800"/>
              <a:buFont typeface="Archivo Black"/>
              <a:buNone/>
              <a:defRPr>
                <a:solidFill>
                  <a:schemeClr val="dk1"/>
                </a:solidFill>
                <a:latin typeface="Archivo Black"/>
                <a:ea typeface="Archivo Black"/>
                <a:cs typeface="Archivo Black"/>
                <a:sym typeface="Archivo Black"/>
              </a:defRPr>
            </a:lvl1pPr>
          </a:lstStyle>
          <a:p/>
        </p:txBody>
      </p:sp>
      <p:sp>
        <p:nvSpPr>
          <p:cNvPr id="61" name="Google Shape;6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1pPr>
            <a:lvl2pPr lvl="1"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2pPr>
            <a:lvl3pPr lvl="2"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3pPr>
            <a:lvl4pPr lvl="3"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4pPr>
            <a:lvl5pPr lvl="4"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5pPr>
            <a:lvl6pPr lvl="5"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6pPr>
            <a:lvl7pPr lvl="6"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7pPr>
            <a:lvl8pPr lvl="7"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8pPr>
            <a:lvl9pPr lvl="8" marR="0" rtl="0" algn="l">
              <a:lnSpc>
                <a:spcPct val="100000"/>
              </a:lnSpc>
              <a:spcBef>
                <a:spcPts val="0"/>
              </a:spcBef>
              <a:spcAft>
                <a:spcPts val="0"/>
              </a:spcAft>
              <a:buClr>
                <a:schemeClr val="dk1"/>
              </a:buClr>
              <a:buSzPts val="3000"/>
              <a:buFont typeface="Archivo Black"/>
              <a:buNone/>
              <a:defRPr b="0" i="0" sz="3000" u="none" cap="none" strike="noStrike">
                <a:solidFill>
                  <a:schemeClr val="dk1"/>
                </a:solidFill>
                <a:latin typeface="Archivo Black"/>
                <a:ea typeface="Archivo Black"/>
                <a:cs typeface="Archivo Black"/>
                <a:sym typeface="Archivo Black"/>
              </a:defRPr>
            </a:lvl9pPr>
          </a:lstStyle>
          <a:p/>
        </p:txBody>
      </p:sp>
      <p:sp>
        <p:nvSpPr>
          <p:cNvPr id="7" name="Google Shape;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Helvetica Neue Light"/>
              <a:buChar char="●"/>
              <a:defRPr b="0" i="0" sz="1800" u="none" cap="none" strike="noStrike">
                <a:solidFill>
                  <a:schemeClr val="dk2"/>
                </a:solidFill>
                <a:latin typeface="Helvetica Neue Light"/>
                <a:ea typeface="Helvetica Neue Light"/>
                <a:cs typeface="Helvetica Neue Light"/>
                <a:sym typeface="Helvetica Neue Light"/>
              </a:defRPr>
            </a:lvl1pPr>
            <a:lvl2pPr indent="-317500" lvl="1" marL="9144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2pPr>
            <a:lvl3pPr indent="-317500" lvl="2" marL="13716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3pPr>
            <a:lvl4pPr indent="-317500" lvl="3" marL="18288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4pPr>
            <a:lvl5pPr indent="-317500" lvl="4" marL="22860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5pPr>
            <a:lvl6pPr indent="-317500" lvl="5" marL="27432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6pPr>
            <a:lvl7pPr indent="-317500" lvl="6" marL="32004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7pPr>
            <a:lvl8pPr indent="-317500" lvl="7" marL="3657600" marR="0" rtl="0" algn="l">
              <a:lnSpc>
                <a:spcPct val="115000"/>
              </a:lnSpc>
              <a:spcBef>
                <a:spcPts val="1600"/>
              </a:spcBef>
              <a:spcAft>
                <a:spcPts val="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8pPr>
            <a:lvl9pPr indent="-317500" lvl="8" marL="4114800" marR="0" rtl="0" algn="l">
              <a:lnSpc>
                <a:spcPct val="115000"/>
              </a:lnSpc>
              <a:spcBef>
                <a:spcPts val="1600"/>
              </a:spcBef>
              <a:spcAft>
                <a:spcPts val="1600"/>
              </a:spcAft>
              <a:buClr>
                <a:schemeClr val="dk2"/>
              </a:buClr>
              <a:buSzPts val="1400"/>
              <a:buFont typeface="Helvetica Neue Light"/>
              <a:buChar char="■"/>
              <a:defRPr b="0" i="0" sz="1400" u="none" cap="none" strike="noStrike">
                <a:solidFill>
                  <a:schemeClr val="dk2"/>
                </a:solidFill>
                <a:latin typeface="Helvetica Neue Light"/>
                <a:ea typeface="Helvetica Neue Light"/>
                <a:cs typeface="Helvetica Neue Light"/>
                <a:sym typeface="Helvetica Neue Light"/>
              </a:defRPr>
            </a:lvl9pPr>
          </a:lstStyle>
          <a:p/>
        </p:txBody>
      </p:sp>
      <p:sp>
        <p:nvSpPr>
          <p:cNvPr id="8" name="Google Shape;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 name="Shape 96"/>
        <p:cNvGrpSpPr/>
        <p:nvPr/>
      </p:nvGrpSpPr>
      <p:grpSpPr>
        <a:xfrm>
          <a:off x="0" y="0"/>
          <a:ext cx="0" cy="0"/>
          <a:chOff x="0" y="0"/>
          <a:chExt cx="0" cy="0"/>
        </a:xfrm>
      </p:grpSpPr>
      <p:sp>
        <p:nvSpPr>
          <p:cNvPr id="97" name="Google Shape;97;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8" name="Google Shape;98;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9" name="Google Shape;9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4.jpg"/><Relationship Id="rId5" Type="http://schemas.openxmlformats.org/officeDocument/2006/relationships/image" Target="../media/image10.jp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s://womsat.org.au/womsat/default.aspx" TargetMode="External"/><Relationship Id="rId4" Type="http://schemas.openxmlformats.org/officeDocument/2006/relationships/image" Target="../media/image7.jpg"/><Relationship Id="rId5" Type="http://schemas.openxmlformats.org/officeDocument/2006/relationships/image" Target="../media/image17.jpg"/><Relationship Id="rId6" Type="http://schemas.openxmlformats.org/officeDocument/2006/relationships/image" Target="../media/image5.jpg"/><Relationship Id="rId7" Type="http://schemas.openxmlformats.org/officeDocument/2006/relationships/hyperlink" Target="https://www.facebook.com/teamquoll/posts/144075079960385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birdlife.org.au/swift-parrot"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mailto:forestnwk@gmail.com" TargetMode="External"/><Relationship Id="rId4" Type="http://schemas.openxmlformats.org/officeDocument/2006/relationships/image" Target="../media/image9.png"/><Relationship Id="rId5" Type="http://schemas.openxmlformats.org/officeDocument/2006/relationships/image" Target="../media/image3.jp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hyperlink" Target="http://serca.org.au/scorecard.html" TargetMode="External"/><Relationship Id="rId10" Type="http://schemas.openxmlformats.org/officeDocument/2006/relationships/hyperlink" Target="https://www.nature.org.au/get-involved/take-action/stop-logging-the-fire-ravaged-south-coast/?fbclid=IwAR1uBIu2gNBxS97wiHD54UlOt2IA0x50XP9KJ-OEQGdau_VDRW8gTIMCr4w" TargetMode="External"/><Relationship Id="rId13" Type="http://schemas.openxmlformats.org/officeDocument/2006/relationships/hyperlink" Target="http://serca.org.au/scorecard.html" TargetMode="External"/><Relationship Id="rId12" Type="http://schemas.openxmlformats.org/officeDocument/2006/relationships/hyperlink" Target="http://serca.org.au/scorecard.html" TargetMode="External"/><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hyperlink" Target="https://www.wwf.org.au/what-we-do/2-billion-trees/defending-the-unburnt-six?utm_source=facebook&amp;utm_medium=organic_social&amp;utm_campaign=me_edo&amp;utm_content=facebook_edo&amp;fbclid=IwAR30TKwZmQragcZCvp1xV6dMSBIgFcPpflYZKzdHBrnQyx3e4Xeeaozx0LM#gs.ztv83e" TargetMode="External"/><Relationship Id="rId9" Type="http://schemas.openxmlformats.org/officeDocument/2006/relationships/hyperlink" Target="https://www.actforbirds.org/protectswiftparrot?fbclid=IwAR0D4g73yewPsUIfq_5Ng8-fWKnY7I0LbANjcjutR5lKFrftpvhWQ2loTqw" TargetMode="External"/><Relationship Id="rId5" Type="http://schemas.openxmlformats.org/officeDocument/2006/relationships/hyperlink" Target="https://www.edo.org.au/2021/04/15/defending-the-unburnt-a-landmark-legal-initiative/" TargetMode="External"/><Relationship Id="rId6" Type="http://schemas.openxmlformats.org/officeDocument/2006/relationships/hyperlink" Target="https://www.justinfield.org/firemoratoriumonloggingnow" TargetMode="External"/><Relationship Id="rId7" Type="http://schemas.openxmlformats.org/officeDocument/2006/relationships/hyperlink" Target="https://www.justinfield.org/firemoratoriumonloggingnow" TargetMode="External"/><Relationship Id="rId8" Type="http://schemas.openxmlformats.org/officeDocument/2006/relationships/hyperlink" Target="https://davidshoebridge.org.au/wp-content/uploads/sites/139/2020/07/200304-End-Native-Forest-Logging-and-Protect-forests-for-the-future.pdf"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www.theguardian.com/environment/2021/apr/15/wwf-australia-creates-legal-fund-to-fight-projects-threatening-forests-after-black-summer-bushfires?fbclid=IwAR003LLWMxsBLG2c4ISuQW_-XYnR6olcYobk3SSDvPsZFtwAEsACyEG2wRE" TargetMode="External"/><Relationship Id="rId10" Type="http://schemas.openxmlformats.org/officeDocument/2006/relationships/hyperlink" Target="https://www.theguardian.com/environment/2021/apr/15/wwf-australia-creates-legal-fund-to-fight-projects-threatening-forests-after-black-summer-bushfires?fbclid=IwAR003LLWMxsBLG2c4ISuQW_-XYnR6olcYobk3SSDvPsZFtwAEsACyEG2wRE" TargetMode="External"/><Relationship Id="rId12" Type="http://schemas.openxmlformats.org/officeDocument/2006/relationships/hyperlink" Target="https://www.jcu.edu.au/news/releases/2020/july/bushfires-could-mean-rise-in-threatened-native-species" TargetMode="External"/><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www.nature.org.au/" TargetMode="External"/><Relationship Id="rId4" Type="http://schemas.openxmlformats.org/officeDocument/2006/relationships/hyperlink" Target="https://www.serca.org.au/" TargetMode="External"/><Relationship Id="rId9" Type="http://schemas.openxmlformats.org/officeDocument/2006/relationships/hyperlink" Target="https://www.bushfirefacts.org/" TargetMode="External"/><Relationship Id="rId5" Type="http://schemas.openxmlformats.org/officeDocument/2006/relationships/hyperlink" Target="https://www.nefa.org.au/" TargetMode="External"/><Relationship Id="rId6" Type="http://schemas.openxmlformats.org/officeDocument/2006/relationships/hyperlink" Target="https://www.coastwatchers.org.au/" TargetMode="External"/><Relationship Id="rId7" Type="http://schemas.openxmlformats.org/officeDocument/2006/relationships/hyperlink" Target="https://www.facebook.com/BroomanStateForest" TargetMode="External"/><Relationship Id="rId8" Type="http://schemas.openxmlformats.org/officeDocument/2006/relationships/hyperlink" Target="https://www.facebook.com/ForestDefenceNS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hyperlink" Target="https://npansw.org.au/wp-content/uploads/2019/02/Social-License-Report.pdf" TargetMode="External"/><Relationship Id="rId4" Type="http://schemas.openxmlformats.org/officeDocument/2006/relationships/hyperlink" Target="http://woodchippingsux.net/FWPA%20download.htm" TargetMode="External"/><Relationship Id="rId5" Type="http://schemas.openxmlformats.org/officeDocument/2006/relationships/hyperlink" Target="http://www.chipstop.savetheforests.org.au/poll%20flyer%20A5-3polls.pdf" TargetMode="External"/><Relationship Id="rId6" Type="http://schemas.openxmlformats.org/officeDocument/2006/relationships/hyperlink" Target="http://www.chipstop.savetheforests.org.au/subsidies.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mailto:forestnwk@gmail.com" TargetMode="External"/><Relationship Id="rId4" Type="http://schemas.openxmlformats.org/officeDocument/2006/relationships/image" Target="../media/image1.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1" Type="http://schemas.openxmlformats.org/officeDocument/2006/relationships/hyperlink" Target="https://www.tai.org.au/content/money-doesnt-grow-trees" TargetMode="External"/><Relationship Id="rId10" Type="http://schemas.openxmlformats.org/officeDocument/2006/relationships/hyperlink" Target="https://www.judgments.fedcourt.gov.au/judgments/Judgments/fca/single/2020/2020fca1199" TargetMode="External"/><Relationship Id="rId12"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s://www.epa.nsw.gov.au/-/media/epa/corporate-site/resources/forestry/review-of-cifoa-mitigation-conditions-for-timber-harvesting-in-burnt-landscapes.pdf?la=en&amp;hash=6360E080DB80E7BEF935A1A4A6BDDAB46BBFD0A7" TargetMode="External"/><Relationship Id="rId4" Type="http://schemas.openxmlformats.org/officeDocument/2006/relationships/hyperlink" Target="https://www.epa.nsw.gov.au/-/media/epa/corporate-site/resources/forestagreements/19p1799-native-forestry-operations-stop-work-orders-fact-sheet.pdf?la=en&amp;hash=4960EC65B642BE4AE250874C270696D2AD60B90B#:~:text=A%20Stop%20Work%20Order%20is,actions%20required%20by%20the%20EPA." TargetMode="External"/><Relationship Id="rId9" Type="http://schemas.openxmlformats.org/officeDocument/2006/relationships/hyperlink" Target="https://www.bobbrown.org.au/tgfc" TargetMode="External"/><Relationship Id="rId5" Type="http://schemas.openxmlformats.org/officeDocument/2006/relationships/hyperlink" Target="https://www.epa.nsw.gov.au/news/media-releases/2020/epamedia200718-epa-orders-stop-work-on-forestry-operations-in-wild-cattle-creek-state-forest" TargetMode="External"/><Relationship Id="rId6" Type="http://schemas.openxmlformats.org/officeDocument/2006/relationships/hyperlink" Target="https://www.epa.nsw.gov.au/news/media-releases/2020/epamedia200723-epa-orders-stop-work-on-forestry-operations-in-south-brooman-state-forest" TargetMode="External"/><Relationship Id="rId7" Type="http://schemas.openxmlformats.org/officeDocument/2006/relationships/hyperlink" Target="https://www.nefa.org.au/audits" TargetMode="External"/><Relationship Id="rId8" Type="http://schemas.openxmlformats.org/officeDocument/2006/relationships/hyperlink" Target="https://www.envirojustice.org.au/projects/update-on-our-forest-cas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hyperlink" Target="https://planportal.fcnsw.net"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hyperlink" Target="http://www.environment.gov.au/biodiversity/bushfire-recovery/bushfire-impacts/priority-animals" TargetMode="External"/><Relationship Id="rId4" Type="http://schemas.openxmlformats.org/officeDocument/2006/relationships/hyperlink" Target="http://www.environment.gov.au/biodiversity/bushfire-recovery/bushfire-impacts/priority-animals" TargetMode="External"/><Relationship Id="rId5" Type="http://schemas.openxmlformats.org/officeDocument/2006/relationships/hyperlink" Target="http://www.environment.gov.au/biodiversity/bushfire-recovery/bushfire-impacts/priority-animals" TargetMode="External"/><Relationship Id="rId6" Type="http://schemas.openxmlformats.org/officeDocument/2006/relationships/hyperlink" Target="https://minister.awe.gov.au/ley/media-releases/species-coordinator-manage-recovery-native-species" TargetMode="External"/><Relationship Id="rId7" Type="http://schemas.openxmlformats.org/officeDocument/2006/relationships/hyperlink" Target="https://www.townandcountrymagazine.com.au/story/7213879/recovery-push-for-fire-hit-native-wildlif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
          <p:cNvPicPr preferRelativeResize="0"/>
          <p:nvPr/>
        </p:nvPicPr>
        <p:blipFill rotWithShape="1">
          <a:blip r:embed="rId3">
            <a:alphaModFix/>
          </a:blip>
          <a:srcRect b="23097" l="0" r="0" t="27882"/>
          <a:stretch/>
        </p:blipFill>
        <p:spPr>
          <a:xfrm>
            <a:off x="0" y="0"/>
            <a:ext cx="9143999" cy="3000577"/>
          </a:xfrm>
          <a:prstGeom prst="rect">
            <a:avLst/>
          </a:prstGeom>
          <a:noFill/>
          <a:ln>
            <a:noFill/>
          </a:ln>
        </p:spPr>
      </p:pic>
      <p:sp>
        <p:nvSpPr>
          <p:cNvPr id="146" name="Google Shape;146;p1"/>
          <p:cNvSpPr txBox="1"/>
          <p:nvPr>
            <p:ph type="title"/>
          </p:nvPr>
        </p:nvSpPr>
        <p:spPr>
          <a:xfrm>
            <a:off x="0" y="0"/>
            <a:ext cx="9144000" cy="491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GB" sz="4500">
                <a:solidFill>
                  <a:srgbClr val="FFFFFF"/>
                </a:solidFill>
              </a:rPr>
              <a:t>South Coast Forests</a:t>
            </a:r>
            <a:br>
              <a:rPr lang="en-GB" sz="4500">
                <a:solidFill>
                  <a:srgbClr val="FFFFFF"/>
                </a:solidFill>
              </a:rPr>
            </a:br>
            <a:r>
              <a:rPr lang="en-GB" sz="4500">
                <a:solidFill>
                  <a:srgbClr val="FFFFFF"/>
                </a:solidFill>
              </a:rPr>
              <a:t> What can we do to help?</a:t>
            </a:r>
            <a:endParaRPr sz="4500">
              <a:solidFill>
                <a:srgbClr val="FFFFFF"/>
              </a:solidFill>
            </a:endParaRPr>
          </a:p>
          <a:p>
            <a:pPr indent="0" lvl="0" marL="0" rtl="0" algn="ctr">
              <a:lnSpc>
                <a:spcPct val="100000"/>
              </a:lnSpc>
              <a:spcBef>
                <a:spcPts val="1800"/>
              </a:spcBef>
              <a:spcAft>
                <a:spcPts val="0"/>
              </a:spcAft>
              <a:buSzPts val="3000"/>
              <a:buNone/>
            </a:pPr>
            <a:r>
              <a:t/>
            </a:r>
            <a:endParaRPr sz="4500">
              <a:solidFill>
                <a:srgbClr val="FFFFFF"/>
              </a:solidFill>
            </a:endParaRPr>
          </a:p>
          <a:p>
            <a:pPr indent="0" lvl="0" marL="0" rtl="0" algn="ctr">
              <a:lnSpc>
                <a:spcPct val="100000"/>
              </a:lnSpc>
              <a:spcBef>
                <a:spcPts val="1800"/>
              </a:spcBef>
              <a:spcAft>
                <a:spcPts val="1800"/>
              </a:spcAft>
              <a:buSzPts val="3000"/>
              <a:buNone/>
            </a:pPr>
            <a:r>
              <a:t/>
            </a:r>
            <a:endParaRPr sz="4500">
              <a:solidFill>
                <a:srgbClr val="FFFFFF"/>
              </a:solidFill>
            </a:endParaRPr>
          </a:p>
        </p:txBody>
      </p:sp>
      <p:sp>
        <p:nvSpPr>
          <p:cNvPr id="147" name="Google Shape;147;p1"/>
          <p:cNvSpPr txBox="1"/>
          <p:nvPr>
            <p:ph idx="4294967295" type="subTitle"/>
          </p:nvPr>
        </p:nvSpPr>
        <p:spPr>
          <a:xfrm>
            <a:off x="774725" y="3076775"/>
            <a:ext cx="8266200" cy="73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chemeClr val="dk2"/>
              </a:buClr>
              <a:buSzPts val="1800"/>
              <a:buFont typeface="Helvetica Neue Light"/>
              <a:buNone/>
            </a:pPr>
            <a:r>
              <a:rPr b="1" i="0" lang="en-GB" sz="1700" u="none" cap="none" strike="noStrike">
                <a:solidFill>
                  <a:srgbClr val="000000"/>
                </a:solidFill>
                <a:latin typeface="Arial"/>
                <a:ea typeface="Arial"/>
                <a:cs typeface="Arial"/>
                <a:sym typeface="Arial"/>
              </a:rPr>
              <a:t>J</a:t>
            </a:r>
            <a:r>
              <a:rPr b="1" i="0" lang="en-GB" sz="1700" u="none" cap="none" strike="noStrike">
                <a:solidFill>
                  <a:srgbClr val="000000"/>
                </a:solidFill>
                <a:latin typeface="Arial"/>
                <a:ea typeface="Arial"/>
                <a:cs typeface="Arial"/>
                <a:sym typeface="Arial"/>
              </a:rPr>
              <a:t>oslyn van der Moolen</a:t>
            </a:r>
            <a:r>
              <a:rPr b="0" i="0" lang="en-GB" sz="1700" u="none" cap="none" strike="noStrike">
                <a:solidFill>
                  <a:srgbClr val="000000"/>
                </a:solidFill>
                <a:latin typeface="Arial"/>
                <a:ea typeface="Arial"/>
                <a:cs typeface="Arial"/>
                <a:sym typeface="Arial"/>
              </a:rPr>
              <a:t>, C</a:t>
            </a:r>
            <a:r>
              <a:rPr lang="en-GB" sz="1700">
                <a:solidFill>
                  <a:srgbClr val="000000"/>
                </a:solidFill>
                <a:latin typeface="Arial"/>
                <a:ea typeface="Arial"/>
                <a:cs typeface="Arial"/>
                <a:sym typeface="Arial"/>
              </a:rPr>
              <a:t>anberra Forest Alliance and Co</a:t>
            </a:r>
            <a:r>
              <a:rPr b="0" i="0" lang="en-GB" sz="1700" u="none" cap="none" strike="noStrike">
                <a:solidFill>
                  <a:srgbClr val="000000"/>
                </a:solidFill>
                <a:latin typeface="Arial"/>
                <a:ea typeface="Arial"/>
                <a:cs typeface="Arial"/>
                <a:sym typeface="Arial"/>
              </a:rPr>
              <a:t>astwatchers Y</a:t>
            </a:r>
            <a:r>
              <a:rPr lang="en-GB" sz="1700">
                <a:solidFill>
                  <a:srgbClr val="000000"/>
                </a:solidFill>
                <a:latin typeface="Arial"/>
                <a:ea typeface="Arial"/>
                <a:cs typeface="Arial"/>
                <a:sym typeface="Arial"/>
              </a:rPr>
              <a:t>uin Country</a:t>
            </a:r>
            <a:r>
              <a:rPr b="0" i="0" lang="en-GB" sz="1700" u="none" cap="none" strike="noStrike">
                <a:solidFill>
                  <a:srgbClr val="000000"/>
                </a:solidFill>
                <a:latin typeface="Arial"/>
                <a:ea typeface="Arial"/>
                <a:cs typeface="Arial"/>
                <a:sym typeface="Arial"/>
              </a:rPr>
              <a:t>  </a:t>
            </a:r>
            <a:br>
              <a:rPr b="0" i="0" lang="en-GB" sz="1700" u="none" cap="none" strike="noStrike">
                <a:solidFill>
                  <a:srgbClr val="000000"/>
                </a:solidFill>
                <a:latin typeface="Arial"/>
                <a:ea typeface="Arial"/>
                <a:cs typeface="Arial"/>
                <a:sym typeface="Arial"/>
              </a:rPr>
            </a:br>
            <a:r>
              <a:rPr b="1" i="0" lang="en-GB" sz="1700" u="none" cap="none" strike="noStrike">
                <a:solidFill>
                  <a:srgbClr val="000000"/>
                </a:solidFill>
                <a:latin typeface="Arial"/>
                <a:ea typeface="Arial"/>
                <a:cs typeface="Arial"/>
                <a:sym typeface="Arial"/>
              </a:rPr>
              <a:t>Harriet Swift</a:t>
            </a:r>
            <a:r>
              <a:rPr b="0" i="0" lang="en-GB" sz="1700" u="none" cap="none" strike="noStrike">
                <a:solidFill>
                  <a:srgbClr val="000000"/>
                </a:solidFill>
                <a:latin typeface="Arial"/>
                <a:ea typeface="Arial"/>
                <a:cs typeface="Arial"/>
                <a:sym typeface="Arial"/>
              </a:rPr>
              <a:t>, South East Region Con</a:t>
            </a:r>
            <a:r>
              <a:rPr lang="en-GB" sz="1700">
                <a:solidFill>
                  <a:srgbClr val="000000"/>
                </a:solidFill>
                <a:latin typeface="Arial"/>
                <a:ea typeface="Arial"/>
                <a:cs typeface="Arial"/>
                <a:sym typeface="Arial"/>
              </a:rPr>
              <a:t>servation</a:t>
            </a:r>
            <a:r>
              <a:rPr b="0" i="0" lang="en-GB" sz="1700" u="none" cap="none" strike="noStrike">
                <a:solidFill>
                  <a:srgbClr val="000000"/>
                </a:solidFill>
                <a:latin typeface="Arial"/>
                <a:ea typeface="Arial"/>
                <a:cs typeface="Arial"/>
                <a:sym typeface="Arial"/>
              </a:rPr>
              <a:t> Alliance   </a:t>
            </a:r>
            <a:r>
              <a:rPr lang="en-GB" sz="1700">
                <a:solidFill>
                  <a:srgbClr val="000000"/>
                </a:solidFill>
                <a:latin typeface="Arial"/>
                <a:ea typeface="Arial"/>
                <a:cs typeface="Arial"/>
                <a:sym typeface="Arial"/>
              </a:rPr>
              <a:t>28 April 2021 </a:t>
            </a:r>
            <a:endParaRPr b="0" i="0" sz="1700" u="none" cap="none" strike="noStrike">
              <a:solidFill>
                <a:srgbClr val="000000"/>
              </a:solidFill>
              <a:latin typeface="Arial"/>
              <a:ea typeface="Arial"/>
              <a:cs typeface="Arial"/>
              <a:sym typeface="Arial"/>
            </a:endParaRPr>
          </a:p>
        </p:txBody>
      </p:sp>
      <p:pic>
        <p:nvPicPr>
          <p:cNvPr id="148" name="Google Shape;148;p1"/>
          <p:cNvPicPr preferRelativeResize="0"/>
          <p:nvPr/>
        </p:nvPicPr>
        <p:blipFill rotWithShape="1">
          <a:blip r:embed="rId4">
            <a:alphaModFix/>
          </a:blip>
          <a:srcRect b="0" l="0" r="0" t="0"/>
          <a:stretch/>
        </p:blipFill>
        <p:spPr>
          <a:xfrm>
            <a:off x="4725225" y="4226914"/>
            <a:ext cx="2041152" cy="522793"/>
          </a:xfrm>
          <a:prstGeom prst="rect">
            <a:avLst/>
          </a:prstGeom>
          <a:noFill/>
          <a:ln>
            <a:noFill/>
          </a:ln>
        </p:spPr>
      </p:pic>
      <p:pic>
        <p:nvPicPr>
          <p:cNvPr descr="page1image39664672" id="149" name="Google Shape;149;p1"/>
          <p:cNvPicPr preferRelativeResize="0"/>
          <p:nvPr/>
        </p:nvPicPr>
        <p:blipFill rotWithShape="1">
          <a:blip r:embed="rId5">
            <a:alphaModFix/>
          </a:blip>
          <a:srcRect b="0" l="0" r="0" t="0"/>
          <a:stretch/>
        </p:blipFill>
        <p:spPr>
          <a:xfrm>
            <a:off x="7271920" y="4038867"/>
            <a:ext cx="760730" cy="777240"/>
          </a:xfrm>
          <a:prstGeom prst="rect">
            <a:avLst/>
          </a:prstGeom>
          <a:noFill/>
          <a:ln>
            <a:noFill/>
          </a:ln>
        </p:spPr>
      </p:pic>
      <p:pic>
        <p:nvPicPr>
          <p:cNvPr id="150" name="Google Shape;150;p1"/>
          <p:cNvPicPr preferRelativeResize="0"/>
          <p:nvPr/>
        </p:nvPicPr>
        <p:blipFill>
          <a:blip r:embed="rId6">
            <a:alphaModFix/>
          </a:blip>
          <a:stretch>
            <a:fillRect/>
          </a:stretch>
        </p:blipFill>
        <p:spPr>
          <a:xfrm>
            <a:off x="1281463" y="3886463"/>
            <a:ext cx="3133725" cy="828675"/>
          </a:xfrm>
          <a:prstGeom prst="rect">
            <a:avLst/>
          </a:prstGeom>
          <a:noFill/>
          <a:ln>
            <a:noFill/>
          </a:ln>
        </p:spPr>
      </p:pic>
      <p:sp>
        <p:nvSpPr>
          <p:cNvPr id="151" name="Google Shape;151;p1"/>
          <p:cNvSpPr txBox="1"/>
          <p:nvPr/>
        </p:nvSpPr>
        <p:spPr>
          <a:xfrm>
            <a:off x="7791450" y="3379400"/>
            <a:ext cx="7335900" cy="85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0"/>
          <p:cNvSpPr txBox="1"/>
          <p:nvPr/>
        </p:nvSpPr>
        <p:spPr>
          <a:xfrm>
            <a:off x="664708" y="900390"/>
            <a:ext cx="3245700" cy="274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Calibri"/>
                <a:ea typeface="Calibri"/>
                <a:cs typeface="Calibri"/>
                <a:sym typeface="Calibri"/>
              </a:rPr>
              <a:t>Wombat Burrows - easy to find</a:t>
            </a:r>
            <a:r>
              <a:rPr b="1" lang="en-GB" sz="1200">
                <a:solidFill>
                  <a:schemeClr val="dk1"/>
                </a:solidFill>
                <a:latin typeface="Calibri"/>
                <a:ea typeface="Calibri"/>
                <a:cs typeface="Calibri"/>
                <a:sym typeface="Calibri"/>
              </a:rPr>
              <a:t> Bago State Forest</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FF00FF"/>
                </a:solidFill>
                <a:latin typeface="Calibri"/>
                <a:ea typeface="Calibri"/>
                <a:cs typeface="Calibri"/>
                <a:sym typeface="Calibri"/>
              </a:rPr>
              <a:t>T</a:t>
            </a:r>
            <a:r>
              <a:rPr b="0" i="0" lang="en-GB" sz="1200" u="none" cap="none" strike="noStrike">
                <a:solidFill>
                  <a:srgbClr val="FF00FF"/>
                </a:solidFill>
                <a:latin typeface="Calibri"/>
                <a:ea typeface="Calibri"/>
                <a:cs typeface="Calibri"/>
                <a:sym typeface="Calibri"/>
              </a:rPr>
              <a:t>h</a:t>
            </a:r>
            <a:r>
              <a:rPr b="0" i="0" lang="en-GB" sz="1200" u="none" cap="none" strike="noStrike">
                <a:solidFill>
                  <a:srgbClr val="FF00FF"/>
                </a:solidFill>
                <a:latin typeface="Calibri"/>
                <a:ea typeface="Calibri"/>
                <a:cs typeface="Calibri"/>
                <a:sym typeface="Calibri"/>
              </a:rPr>
              <a:t>e public can insist burrows trigger the Glenbog Wombat Protocol so active burrows are marked out with pink ta so logging machinery does not drive over burrows and kill wombats in them.</a:t>
            </a:r>
            <a:endParaRPr b="0" i="0" sz="1200" u="none" cap="none" strike="noStrike">
              <a:solidFill>
                <a:srgbClr val="FF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Wombats can use up to three burrows.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15" name="Google Shape;215;p20"/>
          <p:cNvSpPr txBox="1"/>
          <p:nvPr/>
        </p:nvSpPr>
        <p:spPr>
          <a:xfrm>
            <a:off x="849200" y="3509350"/>
            <a:ext cx="2876700" cy="2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sng" cap="none" strike="noStrike">
                <a:solidFill>
                  <a:srgbClr val="0000FF"/>
                </a:solidFill>
                <a:latin typeface="Calibri"/>
                <a:ea typeface="Calibri"/>
                <a:cs typeface="Calibri"/>
                <a:sym typeface="Calibri"/>
                <a:hlinkClick r:id="rId3">
                  <a:extLst>
                    <a:ext uri="{A12FA001-AC4F-418D-AE19-62706E023703}">
                      <ahyp:hlinkClr val="tx"/>
                    </a:ext>
                  </a:extLst>
                </a:hlinkClick>
              </a:rPr>
              <a:t>https://womsat.org.au/womsat/default.aspx</a:t>
            </a:r>
            <a:endParaRPr b="0" i="0" sz="1200" u="none" cap="none" strike="noStrike">
              <a:solidFill>
                <a:srgbClr val="000000"/>
              </a:solidFill>
              <a:latin typeface="Calibri"/>
              <a:ea typeface="Calibri"/>
              <a:cs typeface="Calibri"/>
              <a:sym typeface="Calibri"/>
            </a:endParaRPr>
          </a:p>
        </p:txBody>
      </p:sp>
      <p:pic>
        <p:nvPicPr>
          <p:cNvPr id="216" name="Google Shape;216;p20"/>
          <p:cNvPicPr preferRelativeResize="0"/>
          <p:nvPr/>
        </p:nvPicPr>
        <p:blipFill rotWithShape="1">
          <a:blip r:embed="rId4">
            <a:alphaModFix/>
          </a:blip>
          <a:srcRect b="0" l="0" r="0" t="0"/>
          <a:stretch/>
        </p:blipFill>
        <p:spPr>
          <a:xfrm>
            <a:off x="4664612" y="1064409"/>
            <a:ext cx="1682924" cy="1268175"/>
          </a:xfrm>
          <a:prstGeom prst="rect">
            <a:avLst/>
          </a:prstGeom>
          <a:noFill/>
          <a:ln>
            <a:noFill/>
          </a:ln>
        </p:spPr>
      </p:pic>
      <p:pic>
        <p:nvPicPr>
          <p:cNvPr id="217" name="Google Shape;217;p20"/>
          <p:cNvPicPr preferRelativeResize="0"/>
          <p:nvPr/>
        </p:nvPicPr>
        <p:blipFill rotWithShape="1">
          <a:blip r:embed="rId5">
            <a:alphaModFix/>
          </a:blip>
          <a:srcRect b="0" l="0" r="0" t="0"/>
          <a:stretch/>
        </p:blipFill>
        <p:spPr>
          <a:xfrm>
            <a:off x="1477829" y="1418174"/>
            <a:ext cx="1371600" cy="914400"/>
          </a:xfrm>
          <a:prstGeom prst="rect">
            <a:avLst/>
          </a:prstGeom>
          <a:noFill/>
          <a:ln>
            <a:noFill/>
          </a:ln>
        </p:spPr>
      </p:pic>
      <p:sp>
        <p:nvSpPr>
          <p:cNvPr id="218" name="Google Shape;218;p20"/>
          <p:cNvSpPr txBox="1"/>
          <p:nvPr/>
        </p:nvSpPr>
        <p:spPr>
          <a:xfrm>
            <a:off x="339275" y="231781"/>
            <a:ext cx="839402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Mammal Surveys  contact@coastwatchers.org.au</a:t>
            </a:r>
            <a:endParaRPr b="0" i="0" sz="1800" u="none" cap="none" strike="noStrike">
              <a:solidFill>
                <a:srgbClr val="6CC24A"/>
              </a:solidFill>
              <a:latin typeface="Archivo Black"/>
              <a:ea typeface="Archivo Black"/>
              <a:cs typeface="Archivo Black"/>
              <a:sym typeface="Archivo Black"/>
            </a:endParaRPr>
          </a:p>
        </p:txBody>
      </p:sp>
      <p:pic>
        <p:nvPicPr>
          <p:cNvPr descr="A picture containing mammal, rock, squirrel&#10;&#10;Description automatically generated" id="219" name="Google Shape;219;p20"/>
          <p:cNvPicPr preferRelativeResize="0"/>
          <p:nvPr/>
        </p:nvPicPr>
        <p:blipFill rotWithShape="1">
          <a:blip r:embed="rId6">
            <a:alphaModFix/>
          </a:blip>
          <a:srcRect b="0" l="0" r="0" t="0"/>
          <a:stretch/>
        </p:blipFill>
        <p:spPr>
          <a:xfrm>
            <a:off x="4404431" y="3509350"/>
            <a:ext cx="2869447" cy="1497851"/>
          </a:xfrm>
          <a:prstGeom prst="rect">
            <a:avLst/>
          </a:prstGeom>
          <a:noFill/>
          <a:ln>
            <a:noFill/>
          </a:ln>
        </p:spPr>
      </p:pic>
      <p:sp>
        <p:nvSpPr>
          <p:cNvPr id="220" name="Google Shape;220;p20"/>
          <p:cNvSpPr txBox="1"/>
          <p:nvPr/>
        </p:nvSpPr>
        <p:spPr>
          <a:xfrm>
            <a:off x="6411557" y="1019154"/>
            <a:ext cx="24032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Koala habitat surveys Eurobodalla Koala Project (private property surveys) on fB</a:t>
            </a:r>
            <a:endParaRPr b="0" i="0" sz="1400" u="none" cap="none" strike="noStrike">
              <a:solidFill>
                <a:srgbClr val="000000"/>
              </a:solidFill>
              <a:latin typeface="Arial"/>
              <a:ea typeface="Arial"/>
              <a:cs typeface="Arial"/>
              <a:sym typeface="Arial"/>
            </a:endParaRPr>
          </a:p>
        </p:txBody>
      </p:sp>
      <p:sp>
        <p:nvSpPr>
          <p:cNvPr id="221" name="Google Shape;221;p20">
            <a:hlinkClick r:id="rId7"/>
          </p:cNvPr>
          <p:cNvSpPr txBox="1"/>
          <p:nvPr/>
        </p:nvSpPr>
        <p:spPr>
          <a:xfrm>
            <a:off x="4267186" y="2770449"/>
            <a:ext cx="43299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Team Quoll UoW Monthly Surveys Monga NP near Braidwood</a:t>
            </a:r>
            <a:r>
              <a:rPr lang="en-GB"/>
              <a:t> </a:t>
            </a:r>
            <a:r>
              <a:rPr b="0" i="0" lang="en-GB" sz="1400" u="none" cap="none" strike="noStrike">
                <a:solidFill>
                  <a:srgbClr val="000000"/>
                </a:solidFill>
                <a:latin typeface="Arial"/>
                <a:ea typeface="Arial"/>
                <a:cs typeface="Arial"/>
                <a:sym typeface="Arial"/>
              </a:rPr>
              <a:t>All day out in the forest – check out footage on fb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8"/>
          <p:cNvSpPr txBox="1"/>
          <p:nvPr/>
        </p:nvSpPr>
        <p:spPr>
          <a:xfrm>
            <a:off x="649075" y="1111425"/>
            <a:ext cx="8107200" cy="36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lang="en-GB" sz="1800">
                <a:solidFill>
                  <a:srgbClr val="6CC24A"/>
                </a:solidFill>
                <a:latin typeface="Archivo Black"/>
                <a:ea typeface="Archivo Black"/>
                <a:cs typeface="Archivo Black"/>
                <a:sym typeface="Archivo Black"/>
              </a:rPr>
              <a:t>Birdlife Australia Swift Parrot Search Program </a:t>
            </a:r>
            <a:r>
              <a:rPr lang="en-GB">
                <a:solidFill>
                  <a:schemeClr val="dk1"/>
                </a:solidFill>
                <a:highlight>
                  <a:srgbClr val="FFFFFF"/>
                </a:highlight>
                <a:latin typeface="Calibri"/>
                <a:ea typeface="Calibri"/>
                <a:cs typeface="Calibri"/>
                <a:sym typeface="Calibri"/>
              </a:rPr>
              <a:t>The first targeted survey period for 2021 commences tomorrow </a:t>
            </a:r>
            <a:r>
              <a:rPr b="1" lang="en-GB">
                <a:solidFill>
                  <a:schemeClr val="dk1"/>
                </a:solidFill>
                <a:highlight>
                  <a:srgbClr val="FFFFFF"/>
                </a:highlight>
                <a:latin typeface="Calibri"/>
                <a:ea typeface="Calibri"/>
                <a:cs typeface="Calibri"/>
                <a:sym typeface="Calibri"/>
              </a:rPr>
              <a:t>Saturday 24</a:t>
            </a:r>
            <a:r>
              <a:rPr b="1" baseline="30000" lang="en-GB">
                <a:solidFill>
                  <a:schemeClr val="dk1"/>
                </a:solidFill>
                <a:highlight>
                  <a:srgbClr val="FFFFFF"/>
                </a:highlight>
                <a:latin typeface="Calibri"/>
                <a:ea typeface="Calibri"/>
                <a:cs typeface="Calibri"/>
                <a:sym typeface="Calibri"/>
              </a:rPr>
              <a:t>th</a:t>
            </a:r>
            <a:r>
              <a:rPr b="1" lang="en-GB">
                <a:solidFill>
                  <a:schemeClr val="dk1"/>
                </a:solidFill>
                <a:highlight>
                  <a:srgbClr val="FFFFFF"/>
                </a:highlight>
                <a:latin typeface="Calibri"/>
                <a:ea typeface="Calibri"/>
                <a:cs typeface="Calibri"/>
                <a:sym typeface="Calibri"/>
              </a:rPr>
              <a:t> April</a:t>
            </a:r>
            <a:r>
              <a:rPr lang="en-GB">
                <a:solidFill>
                  <a:schemeClr val="dk1"/>
                </a:solidFill>
                <a:highlight>
                  <a:srgbClr val="FFFFFF"/>
                </a:highlight>
                <a:latin typeface="Calibri"/>
                <a:ea typeface="Calibri"/>
                <a:cs typeface="Calibri"/>
                <a:sym typeface="Calibri"/>
              </a:rPr>
              <a:t> and continues through to </a:t>
            </a:r>
            <a:r>
              <a:rPr b="1" lang="en-GB">
                <a:solidFill>
                  <a:schemeClr val="dk1"/>
                </a:solidFill>
                <a:highlight>
                  <a:srgbClr val="FFFFFF"/>
                </a:highlight>
                <a:latin typeface="Calibri"/>
                <a:ea typeface="Calibri"/>
                <a:cs typeface="Calibri"/>
                <a:sym typeface="Calibri"/>
              </a:rPr>
              <a:t>Sunday 6</a:t>
            </a:r>
            <a:r>
              <a:rPr b="1" baseline="30000" lang="en-GB">
                <a:solidFill>
                  <a:schemeClr val="dk1"/>
                </a:solidFill>
                <a:highlight>
                  <a:srgbClr val="FFFFFF"/>
                </a:highlight>
                <a:latin typeface="Calibri"/>
                <a:ea typeface="Calibri"/>
                <a:cs typeface="Calibri"/>
                <a:sym typeface="Calibri"/>
              </a:rPr>
              <a:t>th</a:t>
            </a:r>
            <a:r>
              <a:rPr b="1" lang="en-GB">
                <a:solidFill>
                  <a:schemeClr val="dk1"/>
                </a:solidFill>
                <a:highlight>
                  <a:srgbClr val="FFFFFF"/>
                </a:highlight>
                <a:latin typeface="Calibri"/>
                <a:ea typeface="Calibri"/>
                <a:cs typeface="Calibri"/>
                <a:sym typeface="Calibri"/>
              </a:rPr>
              <a:t> June</a:t>
            </a:r>
            <a:r>
              <a:rPr lang="en-GB">
                <a:solidFill>
                  <a:schemeClr val="dk1"/>
                </a:solidFill>
                <a:highlight>
                  <a:srgbClr val="FFFFFF"/>
                </a:highlight>
                <a:latin typeface="Calibri"/>
                <a:ea typeface="Calibri"/>
                <a:cs typeface="Calibri"/>
                <a:sym typeface="Calibri"/>
              </a:rPr>
              <a:t>.  This is a six week period roughly centred around the traditional third weekend in May.  The second 2021 survey period is from </a:t>
            </a:r>
            <a:r>
              <a:rPr b="1" lang="en-GB">
                <a:solidFill>
                  <a:schemeClr val="dk1"/>
                </a:solidFill>
                <a:highlight>
                  <a:srgbClr val="FFFFFF"/>
                </a:highlight>
                <a:latin typeface="Calibri"/>
                <a:ea typeface="Calibri"/>
                <a:cs typeface="Calibri"/>
                <a:sym typeface="Calibri"/>
              </a:rPr>
              <a:t>Saturday 17</a:t>
            </a:r>
            <a:r>
              <a:rPr b="1" baseline="30000" lang="en-GB">
                <a:solidFill>
                  <a:schemeClr val="dk1"/>
                </a:solidFill>
                <a:highlight>
                  <a:srgbClr val="FFFFFF"/>
                </a:highlight>
                <a:latin typeface="Calibri"/>
                <a:ea typeface="Calibri"/>
                <a:cs typeface="Calibri"/>
                <a:sym typeface="Calibri"/>
              </a:rPr>
              <a:t>th</a:t>
            </a:r>
            <a:r>
              <a:rPr b="1" lang="en-GB">
                <a:solidFill>
                  <a:schemeClr val="dk1"/>
                </a:solidFill>
                <a:highlight>
                  <a:srgbClr val="FFFFFF"/>
                </a:highlight>
                <a:latin typeface="Calibri"/>
                <a:ea typeface="Calibri"/>
                <a:cs typeface="Calibri"/>
                <a:sym typeface="Calibri"/>
              </a:rPr>
              <a:t> July to Sunday 29</a:t>
            </a:r>
            <a:r>
              <a:rPr b="1" baseline="30000" lang="en-GB">
                <a:solidFill>
                  <a:schemeClr val="dk1"/>
                </a:solidFill>
                <a:highlight>
                  <a:srgbClr val="FFFFFF"/>
                </a:highlight>
                <a:latin typeface="Calibri"/>
                <a:ea typeface="Calibri"/>
                <a:cs typeface="Calibri"/>
                <a:sym typeface="Calibri"/>
              </a:rPr>
              <a:t>th</a:t>
            </a:r>
            <a:r>
              <a:rPr b="1" lang="en-GB">
                <a:solidFill>
                  <a:schemeClr val="dk1"/>
                </a:solidFill>
                <a:highlight>
                  <a:srgbClr val="FFFFFF"/>
                </a:highlight>
                <a:latin typeface="Calibri"/>
                <a:ea typeface="Calibri"/>
                <a:cs typeface="Calibri"/>
                <a:sym typeface="Calibri"/>
              </a:rPr>
              <a:t> August</a:t>
            </a:r>
            <a:r>
              <a:rPr lang="en-GB">
                <a:solidFill>
                  <a:schemeClr val="dk1"/>
                </a:solidFill>
                <a:highlight>
                  <a:srgbClr val="FFFFFF"/>
                </a:highlight>
                <a:latin typeface="Calibri"/>
                <a:ea typeface="Calibri"/>
                <a:cs typeface="Calibri"/>
                <a:sym typeface="Calibri"/>
              </a:rPr>
              <a:t> – also a six week period, and centred around the traditional first weekend in August.</a:t>
            </a:r>
            <a:r>
              <a:rPr lang="en-GB">
                <a:solidFill>
                  <a:schemeClr val="dk1"/>
                </a:solidFill>
                <a:highlight>
                  <a:srgbClr val="FFFFFF"/>
                </a:highlight>
              </a:rPr>
              <a:t>(</a:t>
            </a:r>
            <a:r>
              <a:rPr lang="en-GB" u="sng">
                <a:solidFill>
                  <a:srgbClr val="0C64C0"/>
                </a:solidFill>
                <a:highlight>
                  <a:srgbClr val="FFFFFF"/>
                </a:highlight>
                <a:hlinkClick r:id="rId3">
                  <a:extLst>
                    <a:ext uri="{A12FA001-AC4F-418D-AE19-62706E023703}">
                      <ahyp:hlinkClr val="tx"/>
                    </a:ext>
                  </a:extLst>
                </a:hlinkClick>
              </a:rPr>
              <a:t>https://birdlife.org.au/swift-parrot</a:t>
            </a:r>
            <a:r>
              <a:rPr lang="en-GB">
                <a:solidFill>
                  <a:schemeClr val="dk1"/>
                </a:solidFill>
                <a:highlight>
                  <a:srgbClr val="FFFFFF"/>
                </a:highlight>
              </a:rPr>
              <a:t>). </a:t>
            </a:r>
            <a:endParaRPr sz="1700">
              <a:solidFill>
                <a:schemeClr val="dk1"/>
              </a:solidFill>
            </a:endParaRPr>
          </a:p>
          <a:p>
            <a:pPr indent="0" lvl="0" marL="0" rtl="0" algn="l">
              <a:lnSpc>
                <a:spcPct val="107916"/>
              </a:lnSpc>
              <a:spcBef>
                <a:spcPts val="0"/>
              </a:spcBef>
              <a:spcAft>
                <a:spcPts val="0"/>
              </a:spcAft>
              <a:buNone/>
            </a:pPr>
            <a:r>
              <a:t/>
            </a:r>
            <a:endParaRPr sz="1700">
              <a:solidFill>
                <a:schemeClr val="dk1"/>
              </a:solidFill>
            </a:endParaRPr>
          </a:p>
          <a:p>
            <a:pPr indent="0" lvl="0" marL="0" marR="5305199" rtl="0" algn="l">
              <a:lnSpc>
                <a:spcPct val="107916"/>
              </a:lnSpc>
              <a:spcBef>
                <a:spcPts val="0"/>
              </a:spcBef>
              <a:spcAft>
                <a:spcPts val="0"/>
              </a:spcAft>
              <a:buNone/>
            </a:pPr>
            <a:r>
              <a:rPr b="1" lang="en-GB" sz="1900">
                <a:solidFill>
                  <a:srgbClr val="6AA84F"/>
                </a:solidFill>
              </a:rPr>
              <a:t>iNaturalist State Forest online project </a:t>
            </a:r>
            <a:r>
              <a:rPr lang="en-GB" sz="1700">
                <a:solidFill>
                  <a:schemeClr val="dk1"/>
                </a:solidFill>
              </a:rPr>
              <a:t> help establish citizens science project in state forests - first of its kind in Australia for iNaturalist wth moderators </a:t>
            </a:r>
            <a:endParaRPr sz="1700">
              <a:solidFill>
                <a:schemeClr val="dk1"/>
              </a:solidFill>
            </a:endParaRPr>
          </a:p>
          <a:p>
            <a:pPr indent="0" lvl="0" marL="0" marR="5305199" rtl="0" algn="l">
              <a:lnSpc>
                <a:spcPct val="107916"/>
              </a:lnSpc>
              <a:spcBef>
                <a:spcPts val="0"/>
              </a:spcBef>
              <a:spcAft>
                <a:spcPts val="0"/>
              </a:spcAft>
              <a:buNone/>
            </a:pPr>
            <a:r>
              <a:t/>
            </a:r>
            <a:endParaRPr sz="1700">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b="1"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b="1" lang="en-GB" sz="1100">
                <a:solidFill>
                  <a:schemeClr val="dk1"/>
                </a:solidFill>
                <a:latin typeface="Helvetica Neue"/>
                <a:ea typeface="Helvetica Neue"/>
                <a:cs typeface="Helvetica Neue"/>
                <a:sym typeface="Helvetica Neue"/>
              </a:rPr>
              <a:t>iNaturalist State Forest Project (between Moruya and Ulladulla)</a:t>
            </a:r>
            <a:endParaRPr b="1" sz="11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298450" lvl="0" marL="457200" rtl="0" algn="l">
              <a:lnSpc>
                <a:spcPct val="150000"/>
              </a:lnSpc>
              <a:spcBef>
                <a:spcPts val="0"/>
              </a:spcBef>
              <a:spcAft>
                <a:spcPts val="0"/>
              </a:spcAft>
              <a:buClr>
                <a:schemeClr val="dk1"/>
              </a:buClr>
              <a:buSzPts val="1100"/>
              <a:buFont typeface="Helvetica Neue Light"/>
              <a:buChar char="●"/>
            </a:pPr>
            <a:r>
              <a:rPr lang="en-GB" sz="1100">
                <a:solidFill>
                  <a:schemeClr val="dk1"/>
                </a:solidFill>
                <a:latin typeface="Helvetica Neue Light"/>
                <a:ea typeface="Helvetica Neue Light"/>
                <a:cs typeface="Helvetica Neue Light"/>
                <a:sym typeface="Helvetica Neue Light"/>
              </a:rPr>
              <a:t>and Swift Parrot Search Program 24 April to 26 June birdwatchers visiting permanent sites for regular bird surveys, tree flowering and water availability.</a:t>
            </a:r>
            <a:endParaRPr sz="1100">
              <a:solidFill>
                <a:schemeClr val="dk1"/>
              </a:solidFill>
              <a:latin typeface="Helvetica Neue Light"/>
              <a:ea typeface="Helvetica Neue Light"/>
              <a:cs typeface="Helvetica Neue Light"/>
              <a:sym typeface="Helvetica Neue Light"/>
            </a:endParaRPr>
          </a:p>
          <a:p>
            <a:pPr indent="0" lvl="0" marL="0" rtl="0" algn="l">
              <a:lnSpc>
                <a:spcPct val="150000"/>
              </a:lnSpc>
              <a:spcBef>
                <a:spcPts val="0"/>
              </a:spcBef>
              <a:spcAft>
                <a:spcPts val="0"/>
              </a:spcAft>
              <a:buClr>
                <a:schemeClr val="dk1"/>
              </a:buClr>
              <a:buSzPts val="1100"/>
              <a:buFont typeface="Arial"/>
              <a:buNone/>
            </a:pPr>
            <a:r>
              <a:t/>
            </a:r>
            <a:endParaRPr sz="1100">
              <a:solidFill>
                <a:schemeClr val="dk1"/>
              </a:solidFill>
              <a:latin typeface="Helvetica Neue Light"/>
              <a:ea typeface="Helvetica Neue Light"/>
              <a:cs typeface="Helvetica Neue Light"/>
              <a:sym typeface="Helvetica Neue Light"/>
            </a:endParaRPr>
          </a:p>
          <a:p>
            <a:pPr indent="-298450" lvl="0" marL="457200" rtl="0" algn="l">
              <a:lnSpc>
                <a:spcPct val="150000"/>
              </a:lnSpc>
              <a:spcBef>
                <a:spcPts val="0"/>
              </a:spcBef>
              <a:spcAft>
                <a:spcPts val="0"/>
              </a:spcAft>
              <a:buClr>
                <a:schemeClr val="dk1"/>
              </a:buClr>
              <a:buSzPts val="1100"/>
              <a:buFont typeface="Helvetica Neue Light"/>
              <a:buChar char="●"/>
            </a:pPr>
            <a:r>
              <a:rPr lang="en-GB" sz="1100">
                <a:solidFill>
                  <a:schemeClr val="dk1"/>
                </a:solidFill>
                <a:latin typeface="Helvetica Neue Light"/>
                <a:ea typeface="Helvetica Neue Light"/>
                <a:cs typeface="Helvetica Neue Light"/>
                <a:sym typeface="Helvetica Neue Light"/>
              </a:rPr>
              <a:t>Helping build the online project in consultation with iNaturalist moderators, zoom meetings </a:t>
            </a:r>
            <a:endParaRPr sz="1700">
              <a:solidFill>
                <a:schemeClr val="dk1"/>
              </a:solidFill>
            </a:endParaRPr>
          </a:p>
          <a:p>
            <a:pPr indent="0" lvl="0" marL="0" marR="5305199" rtl="0" algn="l">
              <a:lnSpc>
                <a:spcPct val="107916"/>
              </a:lnSpc>
              <a:spcBef>
                <a:spcPts val="0"/>
              </a:spcBef>
              <a:spcAft>
                <a:spcPts val="0"/>
              </a:spcAft>
              <a:buNone/>
            </a:pPr>
            <a:r>
              <a:t/>
            </a:r>
            <a:endParaRPr sz="1700">
              <a:solidFill>
                <a:schemeClr val="dk1"/>
              </a:solidFill>
            </a:endParaRPr>
          </a:p>
          <a:p>
            <a:pPr indent="0" lvl="0" marL="0" rtl="0" algn="l">
              <a:lnSpc>
                <a:spcPct val="107916"/>
              </a:lnSpc>
              <a:spcBef>
                <a:spcPts val="0"/>
              </a:spcBef>
              <a:spcAft>
                <a:spcPts val="0"/>
              </a:spcAft>
              <a:buNone/>
            </a:pPr>
            <a:r>
              <a:t/>
            </a:r>
            <a:endParaRPr sz="1700">
              <a:solidFill>
                <a:schemeClr val="dk1"/>
              </a:solidFill>
            </a:endParaRPr>
          </a:p>
          <a:p>
            <a:pPr indent="0" lvl="0" marL="139700" marR="0" rtl="0" algn="l">
              <a:lnSpc>
                <a:spcPct val="150000"/>
              </a:lnSpc>
              <a:spcBef>
                <a:spcPts val="0"/>
              </a:spcBef>
              <a:spcAft>
                <a:spcPts val="0"/>
              </a:spcAft>
              <a:buClr>
                <a:srgbClr val="000000"/>
              </a:buClr>
              <a:buSzPts val="1400"/>
              <a:buFont typeface="Arial"/>
              <a:buNone/>
            </a:pPr>
            <a:r>
              <a:t/>
            </a:r>
            <a:endParaRPr b="1">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1400"/>
              <a:buFont typeface="Arial"/>
              <a:buNone/>
            </a:pPr>
            <a:r>
              <a:rPr lang="en-GB">
                <a:latin typeface="Helvetica Neue Light"/>
                <a:ea typeface="Helvetica Neue Light"/>
                <a:cs typeface="Helvetica Neue Light"/>
                <a:sym typeface="Helvetica Neue Light"/>
              </a:rPr>
              <a:t> </a:t>
            </a:r>
            <a:endParaRPr>
              <a:latin typeface="Helvetica Neue Light"/>
              <a:ea typeface="Helvetica Neue Light"/>
              <a:cs typeface="Helvetica Neue Light"/>
              <a:sym typeface="Helvetica Neue Light"/>
            </a:endParaRPr>
          </a:p>
        </p:txBody>
      </p:sp>
      <p:sp>
        <p:nvSpPr>
          <p:cNvPr id="227" name="Google Shape;227;p8"/>
          <p:cNvSpPr txBox="1"/>
          <p:nvPr/>
        </p:nvSpPr>
        <p:spPr>
          <a:xfrm>
            <a:off x="764300" y="512625"/>
            <a:ext cx="7909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Citizens Science projects - volunteer on the south coast</a:t>
            </a:r>
            <a:endParaRPr b="0" i="0" sz="1800" u="none" cap="none" strike="noStrike">
              <a:solidFill>
                <a:srgbClr val="6CC24A"/>
              </a:solidFill>
              <a:latin typeface="Archivo Black"/>
              <a:ea typeface="Archivo Black"/>
              <a:cs typeface="Archivo Black"/>
              <a:sym typeface="Archivo Black"/>
            </a:endParaRPr>
          </a:p>
        </p:txBody>
      </p:sp>
      <p:pic>
        <p:nvPicPr>
          <p:cNvPr id="228" name="Google Shape;228;p8"/>
          <p:cNvPicPr preferRelativeResize="0"/>
          <p:nvPr/>
        </p:nvPicPr>
        <p:blipFill>
          <a:blip r:embed="rId4">
            <a:alphaModFix/>
          </a:blip>
          <a:stretch>
            <a:fillRect/>
          </a:stretch>
        </p:blipFill>
        <p:spPr>
          <a:xfrm>
            <a:off x="3401513" y="2470900"/>
            <a:ext cx="5354775" cy="1792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d556680de5_0_71"/>
          <p:cNvSpPr txBox="1"/>
          <p:nvPr/>
        </p:nvSpPr>
        <p:spPr>
          <a:xfrm>
            <a:off x="718375" y="1275300"/>
            <a:ext cx="8107200" cy="36072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50000"/>
              </a:lnSpc>
              <a:spcBef>
                <a:spcPts val="0"/>
              </a:spcBef>
              <a:spcAft>
                <a:spcPts val="0"/>
              </a:spcAft>
              <a:buClr>
                <a:srgbClr val="000000"/>
              </a:buClr>
              <a:buSzPts val="1400"/>
              <a:buFont typeface="Helvetica Neue Light"/>
              <a:buNone/>
            </a:pPr>
            <a:r>
              <a:t/>
            </a:r>
            <a:endParaRPr b="0" i="0" sz="1400" u="none" cap="none" strike="noStrike">
              <a:solidFill>
                <a:srgbClr val="000000"/>
              </a:solidFill>
              <a:latin typeface="Helvetica Neue Light"/>
              <a:ea typeface="Helvetica Neue Light"/>
              <a:cs typeface="Helvetica Neue Light"/>
              <a:sym typeface="Helvetica Neue Light"/>
            </a:endParaRPr>
          </a:p>
          <a:p>
            <a:pPr indent="0" lvl="0" marL="139700" marR="0" rtl="0" algn="l">
              <a:lnSpc>
                <a:spcPct val="150000"/>
              </a:lnSpc>
              <a:spcBef>
                <a:spcPts val="0"/>
              </a:spcBef>
              <a:spcAft>
                <a:spcPts val="0"/>
              </a:spcAft>
              <a:buClr>
                <a:srgbClr val="000000"/>
              </a:buClr>
              <a:buSzPts val="1400"/>
              <a:buFont typeface="Arial"/>
              <a:buNone/>
            </a:pPr>
            <a:r>
              <a:rPr b="1" i="0" lang="en-GB" sz="1400" u="none" cap="none" strike="noStrike">
                <a:solidFill>
                  <a:srgbClr val="000000"/>
                </a:solidFill>
                <a:latin typeface="Helvetica Neue"/>
                <a:ea typeface="Helvetica Neue"/>
                <a:cs typeface="Helvetica Neue"/>
                <a:sym typeface="Helvetica Neue"/>
              </a:rPr>
              <a:t>Photo </a:t>
            </a:r>
            <a:r>
              <a:rPr b="1" i="0" lang="en-GB" sz="1400" u="none" cap="none" strike="noStrike">
                <a:solidFill>
                  <a:srgbClr val="000000"/>
                </a:solidFill>
                <a:latin typeface="Helvetica Neue"/>
                <a:ea typeface="Helvetica Neue"/>
                <a:cs typeface="Helvetica Neue"/>
                <a:sym typeface="Helvetica Neue"/>
              </a:rPr>
              <a:t>taken in  on </a:t>
            </a:r>
            <a:r>
              <a:rPr b="1" i="0" lang="en-GB" sz="1400" u="none" cap="none" strike="noStrike">
                <a:solidFill>
                  <a:srgbClr val="000000"/>
                </a:solidFill>
                <a:latin typeface="Helvetica Neue"/>
                <a:ea typeface="Helvetica Neue"/>
                <a:cs typeface="Helvetica Neue"/>
                <a:sym typeface="Helvetica Neue"/>
              </a:rPr>
              <a:t>S</a:t>
            </a:r>
            <a:r>
              <a:rPr b="1" lang="en-GB">
                <a:latin typeface="Helvetica Neue"/>
                <a:ea typeface="Helvetica Neue"/>
                <a:cs typeface="Helvetica Neue"/>
                <a:sym typeface="Helvetica Neue"/>
              </a:rPr>
              <a:t>unday 18 </a:t>
            </a:r>
            <a:r>
              <a:rPr b="1" i="0" lang="en-GB" sz="1400" u="none" cap="none" strike="noStrike">
                <a:solidFill>
                  <a:srgbClr val="000000"/>
                </a:solidFill>
                <a:latin typeface="Helvetica Neue"/>
                <a:ea typeface="Helvetica Neue"/>
                <a:cs typeface="Helvetica Neue"/>
                <a:sym typeface="Helvetica Neue"/>
              </a:rPr>
              <a:t>April of Nectar tree cut down and </a:t>
            </a:r>
            <a:r>
              <a:rPr b="1" lang="en-GB">
                <a:latin typeface="Helvetica Neue"/>
                <a:ea typeface="Helvetica Neue"/>
                <a:cs typeface="Helvetica Neue"/>
                <a:sym typeface="Helvetica Neue"/>
              </a:rPr>
              <a:t>barcoded </a:t>
            </a:r>
            <a:r>
              <a:rPr lang="en-GB">
                <a:latin typeface="Helvetica Neue Light"/>
                <a:ea typeface="Helvetica Neue Light"/>
                <a:cs typeface="Helvetica Neue Light"/>
                <a:sym typeface="Helvetica Neue Light"/>
              </a:rPr>
              <a:t>in a logging pile at Mogo State forest. This and others reported to the EPA the next day.</a:t>
            </a:r>
            <a:endParaRPr>
              <a:latin typeface="Helvetica Neue Light"/>
              <a:ea typeface="Helvetica Neue Light"/>
              <a:cs typeface="Helvetica Neue Light"/>
              <a:sym typeface="Helvetica Neue Light"/>
            </a:endParaRPr>
          </a:p>
          <a:p>
            <a:pPr indent="0" lvl="0" marL="139700" marR="0" rtl="0" algn="l">
              <a:lnSpc>
                <a:spcPct val="150000"/>
              </a:lnSpc>
              <a:spcBef>
                <a:spcPts val="0"/>
              </a:spcBef>
              <a:spcAft>
                <a:spcPts val="0"/>
              </a:spcAft>
              <a:buClr>
                <a:srgbClr val="000000"/>
              </a:buClr>
              <a:buSzPts val="1400"/>
              <a:buFont typeface="Arial"/>
              <a:buNone/>
            </a:pPr>
            <a:r>
              <a:rPr lang="en-GB">
                <a:latin typeface="Helvetica Neue Light"/>
                <a:ea typeface="Helvetica Neue Light"/>
                <a:cs typeface="Helvetica Neue Light"/>
                <a:sym typeface="Helvetica Neue Light"/>
              </a:rPr>
              <a:t>Private contractors ignoring FCNSW marking of trees</a:t>
            </a:r>
            <a:br>
              <a:rPr lang="en-GB">
                <a:latin typeface="Helvetica Neue Light"/>
                <a:ea typeface="Helvetica Neue Light"/>
                <a:cs typeface="Helvetica Neue Light"/>
                <a:sym typeface="Helvetica Neue Light"/>
              </a:rPr>
            </a:br>
            <a:r>
              <a:rPr lang="en-GB">
                <a:latin typeface="Helvetica Neue Light"/>
                <a:ea typeface="Helvetica Neue Light"/>
                <a:cs typeface="Helvetica Neue Light"/>
                <a:sym typeface="Helvetica Neue Light"/>
              </a:rPr>
              <a:t>Forestry not monitoring the contractors for compliance</a:t>
            </a:r>
            <a:endParaRPr>
              <a:latin typeface="Helvetica Neue Light"/>
              <a:ea typeface="Helvetica Neue Light"/>
              <a:cs typeface="Helvetica Neue Light"/>
              <a:sym typeface="Helvetica Neue Light"/>
            </a:endParaRPr>
          </a:p>
          <a:p>
            <a:pPr indent="0" lvl="0" marL="139700" marR="0" rtl="0" algn="l">
              <a:lnSpc>
                <a:spcPct val="150000"/>
              </a:lnSpc>
              <a:spcBef>
                <a:spcPts val="0"/>
              </a:spcBef>
              <a:spcAft>
                <a:spcPts val="0"/>
              </a:spcAft>
              <a:buClr>
                <a:srgbClr val="000000"/>
              </a:buClr>
              <a:buSzPts val="1400"/>
              <a:buFont typeface="Arial"/>
              <a:buNone/>
            </a:pPr>
            <a:r>
              <a:rPr lang="en-GB">
                <a:latin typeface="Helvetica Neue Light"/>
                <a:ea typeface="Helvetica Neue Light"/>
                <a:cs typeface="Helvetica Neue Light"/>
                <a:sym typeface="Helvetica Neue Light"/>
              </a:rPr>
              <a:t>Logging industry unable to meet environmental logging rules </a:t>
            </a:r>
            <a:br>
              <a:rPr lang="en-GB">
                <a:latin typeface="Helvetica Neue Light"/>
                <a:ea typeface="Helvetica Neue Light"/>
                <a:cs typeface="Helvetica Neue Light"/>
                <a:sym typeface="Helvetica Neue Light"/>
              </a:rPr>
            </a:br>
            <a:r>
              <a:rPr lang="en-GB">
                <a:latin typeface="Helvetica Neue Light"/>
                <a:ea typeface="Helvetica Neue Light"/>
                <a:cs typeface="Helvetica Neue Light"/>
                <a:sym typeface="Helvetica Neue Light"/>
              </a:rPr>
              <a:t>Enough wood in plantation sector to meet Domestic Supply</a:t>
            </a:r>
            <a:endParaRPr b="0" i="0" sz="1400" u="none" cap="none" strike="noStrike">
              <a:solidFill>
                <a:srgbClr val="000000"/>
              </a:solidFill>
              <a:latin typeface="Arial"/>
              <a:ea typeface="Arial"/>
              <a:cs typeface="Arial"/>
              <a:sym typeface="Arial"/>
            </a:endParaRPr>
          </a:p>
          <a:p>
            <a:pPr indent="0" lvl="0" marL="139700" marR="0" rtl="0" algn="l">
              <a:lnSpc>
                <a:spcPct val="150000"/>
              </a:lnSpc>
              <a:spcBef>
                <a:spcPts val="0"/>
              </a:spcBef>
              <a:spcAft>
                <a:spcPts val="0"/>
              </a:spcAft>
              <a:buClr>
                <a:srgbClr val="000000"/>
              </a:buClr>
              <a:buSzPts val="1400"/>
              <a:buFont typeface="Arial"/>
              <a:buNone/>
            </a:pPr>
            <a:r>
              <a:rPr b="0" i="0" lang="en-GB" sz="1400" u="none" cap="none" strike="noStrike">
                <a:solidFill>
                  <a:srgbClr val="000000"/>
                </a:solidFill>
                <a:latin typeface="Helvetica Neue Light"/>
                <a:ea typeface="Helvetica Neue Light"/>
                <a:cs typeface="Helvetica Neue Light"/>
                <a:sym typeface="Helvetica Neue Light"/>
              </a:rPr>
              <a:t>If have botanic/bird/ mammal expertise and want to survey at the coast</a:t>
            </a:r>
            <a:r>
              <a:rPr b="0" i="0" lang="en-GB" sz="1400" u="none" cap="none" strike="noStrike">
                <a:solidFill>
                  <a:srgbClr val="000000"/>
                </a:solidFill>
                <a:latin typeface="Helvetica Neue Light"/>
                <a:ea typeface="Helvetica Neue Light"/>
                <a:cs typeface="Helvetica Neue Light"/>
                <a:sym typeface="Helvetica Neue Light"/>
              </a:rPr>
              <a:t> contact x</a:t>
            </a:r>
            <a:r>
              <a:rPr b="0" i="0" lang="en-GB" sz="1400" u="none" cap="none" strike="noStrike">
                <a:solidFill>
                  <a:srgbClr val="000000"/>
                </a:solidFill>
                <a:latin typeface="Helvetica Neue Light"/>
                <a:ea typeface="Helvetica Neue Light"/>
                <a:cs typeface="Helvetica Neue Light"/>
                <a:sym typeface="Helvetica Neue Light"/>
              </a:rPr>
              <a:t>.</a:t>
            </a:r>
            <a:endParaRPr b="0" i="0" sz="1400" u="none" cap="none" strike="noStrike">
              <a:solidFill>
                <a:srgbClr val="000000"/>
              </a:solidFill>
              <a:latin typeface="Helvetica Neue Light"/>
              <a:ea typeface="Helvetica Neue Light"/>
              <a:cs typeface="Helvetica Neue Light"/>
              <a:sym typeface="Helvetica Neue Light"/>
            </a:endParaRPr>
          </a:p>
          <a:p>
            <a:pPr indent="0" lvl="0" marL="139700" marR="0" rtl="0" algn="l">
              <a:lnSpc>
                <a:spcPct val="150000"/>
              </a:lnSpc>
              <a:spcBef>
                <a:spcPts val="0"/>
              </a:spcBef>
              <a:spcAft>
                <a:spcPts val="0"/>
              </a:spcAft>
              <a:buClr>
                <a:srgbClr val="000000"/>
              </a:buClr>
              <a:buSzPts val="1400"/>
              <a:buFont typeface="Arial"/>
              <a:buNone/>
            </a:pPr>
            <a:r>
              <a:t/>
            </a:r>
            <a:endParaRPr>
              <a:latin typeface="Helvetica Neue Light"/>
              <a:ea typeface="Helvetica Neue Light"/>
              <a:cs typeface="Helvetica Neue Light"/>
              <a:sym typeface="Helvetica Neue Light"/>
            </a:endParaRPr>
          </a:p>
          <a:p>
            <a:pPr indent="0" lvl="0" marL="0" marR="0" rtl="0" algn="l">
              <a:lnSpc>
                <a:spcPct val="150000"/>
              </a:lnSpc>
              <a:spcBef>
                <a:spcPts val="0"/>
              </a:spcBef>
              <a:spcAft>
                <a:spcPts val="0"/>
              </a:spcAft>
              <a:buClr>
                <a:srgbClr val="000000"/>
              </a:buClr>
              <a:buSzPts val="1400"/>
              <a:buFont typeface="Arial"/>
              <a:buNone/>
            </a:pPr>
            <a:r>
              <a:rPr lang="en-GB">
                <a:latin typeface="Helvetica Neue Light"/>
                <a:ea typeface="Helvetica Neue Light"/>
                <a:cs typeface="Helvetica Neue Light"/>
                <a:sym typeface="Helvetica Neue Light"/>
              </a:rPr>
              <a:t> </a:t>
            </a:r>
            <a:r>
              <a:rPr b="1" lang="en-GB">
                <a:latin typeface="Helvetica Neue"/>
                <a:ea typeface="Helvetica Neue"/>
                <a:cs typeface="Helvetica Neue"/>
                <a:sym typeface="Helvetica Neue"/>
              </a:rPr>
              <a:t> Canberra Forest Alliance</a:t>
            </a:r>
            <a:r>
              <a:rPr lang="en-GB">
                <a:latin typeface="Helvetica Neue Light"/>
                <a:ea typeface="Helvetica Neue Light"/>
                <a:cs typeface="Helvetica Neue Light"/>
                <a:sym typeface="Helvetica Neue Light"/>
              </a:rPr>
              <a:t> </a:t>
            </a:r>
            <a:r>
              <a:rPr lang="en-GB" u="sng">
                <a:solidFill>
                  <a:schemeClr val="hlink"/>
                </a:solidFill>
                <a:latin typeface="Helvetica Neue Light"/>
                <a:ea typeface="Helvetica Neue Light"/>
                <a:cs typeface="Helvetica Neue Light"/>
                <a:sym typeface="Helvetica Neue Light"/>
                <a:hlinkClick r:id="rId3"/>
              </a:rPr>
              <a:t>forestnwk@gmail.com</a:t>
            </a:r>
            <a:r>
              <a:rPr lang="en-GB">
                <a:latin typeface="Helvetica Neue Light"/>
                <a:ea typeface="Helvetica Neue Light"/>
                <a:cs typeface="Helvetica Neue Light"/>
                <a:sym typeface="Helvetica Neue Light"/>
              </a:rPr>
              <a:t> find them on Facebook</a:t>
            </a:r>
            <a:endParaRPr>
              <a:latin typeface="Helvetica Neue Light"/>
              <a:ea typeface="Helvetica Neue Light"/>
              <a:cs typeface="Helvetica Neue Light"/>
              <a:sym typeface="Helvetica Neue Light"/>
            </a:endParaRPr>
          </a:p>
        </p:txBody>
      </p:sp>
      <p:sp>
        <p:nvSpPr>
          <p:cNvPr id="234" name="Google Shape;234;gd556680de5_0_71"/>
          <p:cNvSpPr txBox="1"/>
          <p:nvPr/>
        </p:nvSpPr>
        <p:spPr>
          <a:xfrm>
            <a:off x="814900" y="512625"/>
            <a:ext cx="78591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Post Logging surveying of logging practices</a:t>
            </a:r>
            <a:endParaRPr sz="1800">
              <a:solidFill>
                <a:srgbClr val="6CC24A"/>
              </a:solidFill>
              <a:latin typeface="Archivo Black"/>
              <a:ea typeface="Archivo Black"/>
              <a:cs typeface="Archivo Black"/>
              <a:sym typeface="Archivo Black"/>
            </a:endParaRPr>
          </a:p>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S</a:t>
            </a:r>
            <a:r>
              <a:rPr b="0" i="0" lang="en-GB" sz="1800" u="none" cap="none" strike="noStrike">
                <a:solidFill>
                  <a:srgbClr val="6CC24A"/>
                </a:solidFill>
                <a:latin typeface="Archivo Black"/>
                <a:ea typeface="Archivo Black"/>
                <a:cs typeface="Archivo Black"/>
                <a:sym typeface="Archivo Black"/>
              </a:rPr>
              <a:t>wift Parrot nectar trees cut down in </a:t>
            </a:r>
            <a:r>
              <a:rPr lang="en-GB" sz="1800">
                <a:solidFill>
                  <a:srgbClr val="6CC24A"/>
                </a:solidFill>
                <a:latin typeface="Archivo Black"/>
                <a:ea typeface="Archivo Black"/>
                <a:cs typeface="Archivo Black"/>
                <a:sym typeface="Archivo Black"/>
              </a:rPr>
              <a:t>Mogo State F</a:t>
            </a:r>
            <a:r>
              <a:rPr b="0" i="0" lang="en-GB" sz="1800" u="none" cap="none" strike="noStrike">
                <a:solidFill>
                  <a:srgbClr val="6CC24A"/>
                </a:solidFill>
                <a:latin typeface="Archivo Black"/>
                <a:ea typeface="Archivo Black"/>
                <a:cs typeface="Archivo Black"/>
                <a:sym typeface="Archivo Black"/>
              </a:rPr>
              <a:t>orest </a:t>
            </a:r>
            <a:r>
              <a:rPr lang="en-GB" sz="1800">
                <a:solidFill>
                  <a:srgbClr val="6CC24A"/>
                </a:solidFill>
                <a:latin typeface="Archivo Black"/>
                <a:ea typeface="Archivo Black"/>
                <a:cs typeface="Archivo Black"/>
                <a:sym typeface="Archivo Black"/>
              </a:rPr>
              <a:t>six weeks after </a:t>
            </a:r>
            <a:r>
              <a:rPr b="0" i="0" lang="en-GB" sz="1800" u="none" cap="none" strike="noStrike">
                <a:solidFill>
                  <a:srgbClr val="6CC24A"/>
                </a:solidFill>
                <a:latin typeface="Archivo Black"/>
                <a:ea typeface="Archivo Black"/>
                <a:cs typeface="Archivo Black"/>
                <a:sym typeface="Archivo Black"/>
              </a:rPr>
              <a:t>FCNSW </a:t>
            </a:r>
            <a:r>
              <a:rPr lang="en-GB" sz="1800">
                <a:solidFill>
                  <a:srgbClr val="6CC24A"/>
                </a:solidFill>
                <a:latin typeface="Archivo Black"/>
                <a:ea typeface="Archivo Black"/>
                <a:cs typeface="Archivo Black"/>
                <a:sym typeface="Archivo Black"/>
              </a:rPr>
              <a:t>fine reported to EPA </a:t>
            </a:r>
            <a:endParaRPr b="0" i="0" sz="1800" u="none" cap="none" strike="noStrike">
              <a:solidFill>
                <a:srgbClr val="6CC24A"/>
              </a:solidFill>
              <a:latin typeface="Archivo Black"/>
              <a:ea typeface="Archivo Black"/>
              <a:cs typeface="Archivo Black"/>
              <a:sym typeface="Archivo Black"/>
            </a:endParaRPr>
          </a:p>
        </p:txBody>
      </p:sp>
      <p:pic>
        <p:nvPicPr>
          <p:cNvPr id="235" name="Google Shape;235;gd556680de5_0_71"/>
          <p:cNvPicPr preferRelativeResize="0"/>
          <p:nvPr/>
        </p:nvPicPr>
        <p:blipFill rotWithShape="1">
          <a:blip r:embed="rId4">
            <a:alphaModFix/>
          </a:blip>
          <a:srcRect b="0" l="0" r="0" t="0"/>
          <a:stretch/>
        </p:blipFill>
        <p:spPr>
          <a:xfrm>
            <a:off x="7914746" y="4161625"/>
            <a:ext cx="841528" cy="577800"/>
          </a:xfrm>
          <a:prstGeom prst="rect">
            <a:avLst/>
          </a:prstGeom>
          <a:noFill/>
          <a:ln>
            <a:noFill/>
          </a:ln>
        </p:spPr>
      </p:pic>
      <p:pic>
        <p:nvPicPr>
          <p:cNvPr descr="A sign on the side of the road&#10;&#10;Description automatically generated" id="236" name="Google Shape;236;gd556680de5_0_71"/>
          <p:cNvPicPr preferRelativeResize="0"/>
          <p:nvPr/>
        </p:nvPicPr>
        <p:blipFill rotWithShape="1">
          <a:blip r:embed="rId5">
            <a:alphaModFix/>
          </a:blip>
          <a:srcRect b="0" l="0" r="0" t="0"/>
          <a:stretch/>
        </p:blipFill>
        <p:spPr>
          <a:xfrm>
            <a:off x="9737574" y="2985611"/>
            <a:ext cx="2316126" cy="1305901"/>
          </a:xfrm>
          <a:prstGeom prst="rect">
            <a:avLst/>
          </a:prstGeom>
          <a:noFill/>
          <a:ln>
            <a:noFill/>
          </a:ln>
        </p:spPr>
      </p:pic>
      <p:pic>
        <p:nvPicPr>
          <p:cNvPr id="237" name="Google Shape;237;gd556680de5_0_71"/>
          <p:cNvPicPr preferRelativeResize="0"/>
          <p:nvPr/>
        </p:nvPicPr>
        <p:blipFill rotWithShape="1">
          <a:blip r:embed="rId6">
            <a:alphaModFix/>
          </a:blip>
          <a:srcRect b="-7089" l="0" r="0" t="0"/>
          <a:stretch/>
        </p:blipFill>
        <p:spPr>
          <a:xfrm>
            <a:off x="6467925" y="1685975"/>
            <a:ext cx="2206150" cy="1771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7"/>
          <p:cNvSpPr txBox="1"/>
          <p:nvPr>
            <p:ph type="title"/>
          </p:nvPr>
        </p:nvSpPr>
        <p:spPr>
          <a:xfrm>
            <a:off x="311700" y="555599"/>
            <a:ext cx="8038480" cy="118569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400"/>
              <a:buNone/>
            </a:pPr>
            <a:r>
              <a:rPr b="1" lang="en-GB">
                <a:solidFill>
                  <a:srgbClr val="38761D"/>
                </a:solidFill>
              </a:rPr>
              <a:t>Citizens Science: Pre Logging Surveys</a:t>
            </a:r>
            <a:br>
              <a:rPr b="1" lang="en-GB">
                <a:solidFill>
                  <a:srgbClr val="38761D"/>
                </a:solidFill>
              </a:rPr>
            </a:br>
            <a:r>
              <a:rPr b="1" lang="en-GB" sz="2200"/>
              <a:t>Forestry Corporation fined $33K for failing to keep records, endangering parrots </a:t>
            </a:r>
            <a:r>
              <a:rPr lang="en-GB"/>
              <a:t>1 March 2021</a:t>
            </a:r>
            <a:br>
              <a:rPr lang="en-GB"/>
            </a:br>
            <a:endParaRPr/>
          </a:p>
        </p:txBody>
      </p:sp>
      <p:sp>
        <p:nvSpPr>
          <p:cNvPr id="243" name="Google Shape;243;p7"/>
          <p:cNvSpPr txBox="1"/>
          <p:nvPr>
            <p:ph idx="1" type="body"/>
          </p:nvPr>
        </p:nvSpPr>
        <p:spPr>
          <a:xfrm>
            <a:off x="477175" y="1340850"/>
            <a:ext cx="5707200" cy="238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GB"/>
              <a:t>The EPA became aware that </a:t>
            </a:r>
            <a:r>
              <a:rPr b="1" i="1" lang="en-GB"/>
              <a:t>records of the critically endangered Swift Parrot were not included by FCNSW </a:t>
            </a:r>
            <a:r>
              <a:rPr i="1" lang="en-GB"/>
              <a:t>in planning NSW south forestry operations in </a:t>
            </a:r>
            <a:r>
              <a:rPr b="1" i="1" lang="en-GB"/>
              <a:t>Boyne, Bodalla and Mogo State forests.</a:t>
            </a:r>
            <a:endParaRPr i="1"/>
          </a:p>
          <a:p>
            <a:pPr indent="-304800" lvl="0" marL="457200" rtl="0" algn="l">
              <a:lnSpc>
                <a:spcPct val="115000"/>
              </a:lnSpc>
              <a:spcBef>
                <a:spcPts val="0"/>
              </a:spcBef>
              <a:spcAft>
                <a:spcPts val="0"/>
              </a:spcAft>
              <a:buSzPts val="1200"/>
              <a:buChar char="●"/>
            </a:pPr>
            <a:r>
              <a:rPr i="1" lang="en-GB"/>
              <a:t>EPA Executive Director of Regional Operations Carmen Dwyer said the failure to consider all available records during the planning phases of forestry harvesting operations could result in environmental harm and potential impacts on threatened species.</a:t>
            </a:r>
            <a:endParaRPr i="1"/>
          </a:p>
          <a:p>
            <a:pPr indent="-304800" lvl="0" marL="457200" rtl="0" algn="l">
              <a:lnSpc>
                <a:spcPct val="115000"/>
              </a:lnSpc>
              <a:spcBef>
                <a:spcPts val="0"/>
              </a:spcBef>
              <a:spcAft>
                <a:spcPts val="0"/>
              </a:spcAft>
              <a:buSzPts val="1200"/>
              <a:buChar char="●"/>
            </a:pPr>
            <a:r>
              <a:rPr b="1" i="1" lang="en-GB"/>
              <a:t>“The harvest and haul plans for the three operations confirm the Swift Parrot records were not considered and therefore the marking and retention of eucalypt feed trees did not occur either.</a:t>
            </a:r>
            <a:endParaRPr b="1" i="1"/>
          </a:p>
          <a:p>
            <a:pPr indent="0" lvl="0" marL="0" rtl="0" algn="l">
              <a:lnSpc>
                <a:spcPct val="115000"/>
              </a:lnSpc>
              <a:spcBef>
                <a:spcPts val="0"/>
              </a:spcBef>
              <a:spcAft>
                <a:spcPts val="0"/>
              </a:spcAft>
              <a:buNone/>
            </a:pPr>
            <a:r>
              <a:t/>
            </a:r>
            <a:endParaRPr b="1"/>
          </a:p>
          <a:p>
            <a:pPr indent="-228600" lvl="0" marL="457200" rtl="0" algn="l">
              <a:lnSpc>
                <a:spcPct val="115000"/>
              </a:lnSpc>
              <a:spcBef>
                <a:spcPts val="0"/>
              </a:spcBef>
              <a:spcAft>
                <a:spcPts val="0"/>
              </a:spcAft>
              <a:buSzPts val="1200"/>
              <a:buNone/>
            </a:pPr>
            <a:r>
              <a:t/>
            </a:r>
            <a:endParaRPr/>
          </a:p>
        </p:txBody>
      </p:sp>
      <p:pic>
        <p:nvPicPr>
          <p:cNvPr id="244" name="Google Shape;244;p7"/>
          <p:cNvPicPr preferRelativeResize="0"/>
          <p:nvPr/>
        </p:nvPicPr>
        <p:blipFill rotWithShape="1">
          <a:blip r:embed="rId3">
            <a:alphaModFix/>
          </a:blip>
          <a:srcRect b="0" l="0" r="0" t="0"/>
          <a:stretch/>
        </p:blipFill>
        <p:spPr>
          <a:xfrm>
            <a:off x="6282548" y="1273201"/>
            <a:ext cx="2209800" cy="3314700"/>
          </a:xfrm>
          <a:prstGeom prst="rect">
            <a:avLst/>
          </a:prstGeom>
          <a:noFill/>
          <a:ln>
            <a:noFill/>
          </a:ln>
        </p:spPr>
      </p:pic>
      <p:sp>
        <p:nvSpPr>
          <p:cNvPr id="245" name="Google Shape;245;p7"/>
          <p:cNvSpPr/>
          <p:nvPr/>
        </p:nvSpPr>
        <p:spPr>
          <a:xfrm>
            <a:off x="5629405" y="4720395"/>
            <a:ext cx="30556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Helvetica Neue Light"/>
                <a:ea typeface="Helvetica Neue Light"/>
                <a:cs typeface="Helvetica Neue Light"/>
                <a:sym typeface="Helvetica Neue Light"/>
              </a:rPr>
              <a:t>Photo: Swift Parrot Birdlife Australia</a:t>
            </a:r>
            <a:endParaRPr b="0" i="0" sz="1400" u="none" cap="none" strike="noStrike">
              <a:solidFill>
                <a:srgbClr val="000000"/>
              </a:solidFill>
              <a:latin typeface="Arial"/>
              <a:ea typeface="Arial"/>
              <a:cs typeface="Arial"/>
              <a:sym typeface="Arial"/>
            </a:endParaRPr>
          </a:p>
        </p:txBody>
      </p:sp>
      <p:sp>
        <p:nvSpPr>
          <p:cNvPr id="246" name="Google Shape;246;p7"/>
          <p:cNvSpPr txBox="1"/>
          <p:nvPr/>
        </p:nvSpPr>
        <p:spPr>
          <a:xfrm>
            <a:off x="524300" y="3613825"/>
            <a:ext cx="4440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A local bird expert knew there were swift parrot records on the BioAtlas along Buckenbowra Road next to the compartment being logged and that there were no trees marked out with an N for Nectar (5 trees per ha extra to be protected) </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6"/>
          <p:cNvSpPr txBox="1"/>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WHY SURVEY?</a:t>
            </a:r>
            <a:endParaRPr b="0" i="0" sz="1800" u="none" cap="none" strike="noStrike">
              <a:solidFill>
                <a:srgbClr val="6CC24A"/>
              </a:solidFill>
              <a:latin typeface="Archivo Black"/>
              <a:ea typeface="Archivo Black"/>
              <a:cs typeface="Archivo Black"/>
              <a:sym typeface="Archivo Black"/>
            </a:endParaRPr>
          </a:p>
        </p:txBody>
      </p:sp>
      <p:sp>
        <p:nvSpPr>
          <p:cNvPr id="252" name="Google Shape;252;p6"/>
          <p:cNvSpPr txBox="1"/>
          <p:nvPr/>
        </p:nvSpPr>
        <p:spPr>
          <a:xfrm>
            <a:off x="510099" y="1063650"/>
            <a:ext cx="6220309" cy="791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Helvetica Neue Light"/>
              <a:buChar char="●"/>
            </a:pPr>
            <a:r>
              <a:rPr b="0" i="0" lang="en-GB" sz="1400" u="none" cap="none" strike="noStrike">
                <a:solidFill>
                  <a:srgbClr val="000000"/>
                </a:solidFill>
                <a:latin typeface="Helvetica Neue Light"/>
                <a:ea typeface="Helvetica Neue Light"/>
                <a:cs typeface="Helvetica Neue Light"/>
                <a:sym typeface="Helvetica Neue Light"/>
              </a:rPr>
              <a:t>In July 2020 at </a:t>
            </a:r>
            <a:r>
              <a:rPr b="1" i="0" lang="en-GB" sz="1400" u="none" cap="none" strike="noStrike">
                <a:solidFill>
                  <a:srgbClr val="000000"/>
                </a:solidFill>
                <a:latin typeface="Helvetica Neue"/>
                <a:ea typeface="Helvetica Neue"/>
                <a:cs typeface="Helvetica Neue"/>
                <a:sym typeface="Helvetica Neue"/>
              </a:rPr>
              <a:t>Wild Cattle Creek State Forest</a:t>
            </a:r>
            <a:r>
              <a:rPr b="0" i="0" lang="en-GB" sz="1400" u="none" cap="none" strike="noStrike">
                <a:solidFill>
                  <a:srgbClr val="000000"/>
                </a:solidFill>
                <a:latin typeface="Helvetica Neue Light"/>
                <a:ea typeface="Helvetica Neue Light"/>
                <a:cs typeface="Helvetica Neue Light"/>
                <a:sym typeface="Helvetica Neue Light"/>
              </a:rPr>
              <a:t> two Giant Trees were cut down leading to a EPA imposed Stop Work Order </a:t>
            </a:r>
            <a:br>
              <a:rPr b="0" i="0" lang="en-GB" sz="1400" u="none" cap="none" strike="noStrike">
                <a:solidFill>
                  <a:srgbClr val="000000"/>
                </a:solidFill>
                <a:latin typeface="Helvetica Neue Light"/>
                <a:ea typeface="Helvetica Neue Light"/>
                <a:cs typeface="Helvetica Neue Light"/>
                <a:sym typeface="Helvetica Neue Light"/>
              </a:rPr>
            </a:br>
            <a:r>
              <a:rPr b="0" i="0" lang="en-GB" sz="1400" u="none" cap="none" strike="noStrike">
                <a:solidFill>
                  <a:srgbClr val="000000"/>
                </a:solidFill>
                <a:latin typeface="Helvetica Neue Light"/>
                <a:ea typeface="Helvetica Neue Light"/>
                <a:cs typeface="Helvetica Neue Light"/>
                <a:sym typeface="Helvetica Neue Light"/>
              </a:rPr>
              <a:t>(EPA have 16 matters for prosecution in the pipeline)</a:t>
            </a:r>
            <a:endParaRPr b="0" i="0" sz="1400" u="none" cap="none" strike="noStrike">
              <a:solidFill>
                <a:srgbClr val="000000"/>
              </a:solidFill>
              <a:latin typeface="Helvetica Neue Light"/>
              <a:ea typeface="Helvetica Neue Light"/>
              <a:cs typeface="Helvetica Neue Light"/>
              <a:sym typeface="Helvetica Neue Light"/>
            </a:endParaRPr>
          </a:p>
        </p:txBody>
      </p:sp>
      <p:sp>
        <p:nvSpPr>
          <p:cNvPr id="253" name="Google Shape;253;p6"/>
          <p:cNvSpPr txBox="1"/>
          <p:nvPr/>
        </p:nvSpPr>
        <p:spPr>
          <a:xfrm>
            <a:off x="814900" y="512625"/>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Why Survey  - </a:t>
            </a:r>
            <a:r>
              <a:rPr b="0" i="0" lang="en-GB" sz="1800" u="none" cap="none" strike="noStrike">
                <a:solidFill>
                  <a:srgbClr val="6CC24A"/>
                </a:solidFill>
                <a:latin typeface="Archivo Black"/>
                <a:ea typeface="Archivo Black"/>
                <a:cs typeface="Archivo Black"/>
                <a:sym typeface="Archivo Black"/>
              </a:rPr>
              <a:t>Case study: Wild Cattle Creek</a:t>
            </a:r>
            <a:endParaRPr b="0" i="0" sz="1800" u="none" cap="none" strike="noStrike">
              <a:solidFill>
                <a:srgbClr val="6CC24A"/>
              </a:solidFill>
              <a:latin typeface="Archivo Black"/>
              <a:ea typeface="Archivo Black"/>
              <a:cs typeface="Archivo Black"/>
              <a:sym typeface="Archivo Black"/>
            </a:endParaRPr>
          </a:p>
        </p:txBody>
      </p:sp>
      <p:pic>
        <p:nvPicPr>
          <p:cNvPr id="254" name="Google Shape;254;p6"/>
          <p:cNvPicPr preferRelativeResize="0"/>
          <p:nvPr/>
        </p:nvPicPr>
        <p:blipFill rotWithShape="1">
          <a:blip r:embed="rId3">
            <a:alphaModFix/>
          </a:blip>
          <a:srcRect b="12764" l="1016" r="9799" t="31924"/>
          <a:stretch/>
        </p:blipFill>
        <p:spPr>
          <a:xfrm>
            <a:off x="1313701" y="2406075"/>
            <a:ext cx="6034276" cy="2031175"/>
          </a:xfrm>
          <a:prstGeom prst="rect">
            <a:avLst/>
          </a:prstGeom>
          <a:noFill/>
          <a:ln>
            <a:noFill/>
          </a:ln>
        </p:spPr>
      </p:pic>
      <p:pic>
        <p:nvPicPr>
          <p:cNvPr id="255" name="Google Shape;255;p6"/>
          <p:cNvPicPr preferRelativeResize="0"/>
          <p:nvPr/>
        </p:nvPicPr>
        <p:blipFill rotWithShape="1">
          <a:blip r:embed="rId4">
            <a:alphaModFix/>
          </a:blip>
          <a:srcRect b="0" l="0" r="0" t="0"/>
          <a:stretch/>
        </p:blipFill>
        <p:spPr>
          <a:xfrm>
            <a:off x="7914746" y="4161625"/>
            <a:ext cx="841528" cy="577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graphicFrame>
        <p:nvGraphicFramePr>
          <p:cNvPr id="260" name="Google Shape;260;p21"/>
          <p:cNvGraphicFramePr/>
          <p:nvPr/>
        </p:nvGraphicFramePr>
        <p:xfrm>
          <a:off x="425000" y="983137"/>
          <a:ext cx="3000000" cy="3000000"/>
        </p:xfrm>
        <a:graphic>
          <a:graphicData uri="http://schemas.openxmlformats.org/drawingml/2006/table">
            <a:tbl>
              <a:tblPr>
                <a:noFill/>
                <a:tableStyleId>{1B80C7D5-1563-45CC-97DC-4A55BF392212}</a:tableStyleId>
              </a:tblPr>
              <a:tblGrid>
                <a:gridCol w="4144200"/>
                <a:gridCol w="3245725"/>
              </a:tblGrid>
              <a:tr h="2795700">
                <a:tc>
                  <a:txBody>
                    <a:bodyPr/>
                    <a:lstStyle/>
                    <a:p>
                      <a:pPr indent="0" lvl="0" marL="0" marR="0" rtl="0" algn="l">
                        <a:lnSpc>
                          <a:spcPct val="120000"/>
                        </a:lnSpc>
                        <a:spcBef>
                          <a:spcPts val="0"/>
                        </a:spcBef>
                        <a:spcAft>
                          <a:spcPts val="0"/>
                        </a:spcAft>
                        <a:buClr>
                          <a:schemeClr val="dk1"/>
                        </a:buClr>
                        <a:buSzPts val="1100"/>
                        <a:buFont typeface="Arial"/>
                        <a:buNone/>
                      </a:pPr>
                      <a:r>
                        <a:rPr b="1" lang="en-GB" sz="1200" u="none" cap="none" strike="noStrike">
                          <a:solidFill>
                            <a:schemeClr val="dk1"/>
                          </a:solidFill>
                          <a:highlight>
                            <a:srgbClr val="FFFFFF"/>
                          </a:highlight>
                          <a:latin typeface="Calibri"/>
                          <a:ea typeface="Calibri"/>
                          <a:cs typeface="Calibri"/>
                          <a:sym typeface="Calibri"/>
                        </a:rPr>
                        <a:t>Large Stick Nest (over 50cm) 50 m radius exclusion zone around tree (while nest active)</a:t>
                      </a:r>
                      <a:endParaRPr b="1"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t/>
                      </a:r>
                      <a:endParaRPr b="1" sz="1200" u="none" cap="none" strike="noStrike">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t/>
                      </a:r>
                      <a:endParaRPr sz="1200" u="none" cap="none" strike="noStrike">
                        <a:highlight>
                          <a:srgbClr val="FFFFFF"/>
                        </a:highlight>
                        <a:latin typeface="Calibri"/>
                        <a:ea typeface="Calibri"/>
                        <a:cs typeface="Calibri"/>
                        <a:sym typeface="Calibri"/>
                      </a:endParaRPr>
                    </a:p>
                  </a:txBody>
                  <a:tcPr marT="0" marB="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000000"/>
                      </a:solidFill>
                      <a:prstDash val="solid"/>
                      <a:round/>
                      <a:headEnd len="sm" w="sm" type="none"/>
                      <a:tailEnd len="sm" w="sm" type="none"/>
                    </a:lnL>
                  </a:tcPr>
                </a:tc>
              </a:tr>
            </a:tbl>
          </a:graphicData>
        </a:graphic>
      </p:graphicFrame>
      <p:pic>
        <p:nvPicPr>
          <p:cNvPr id="261" name="Google Shape;261;p21"/>
          <p:cNvPicPr preferRelativeResize="0"/>
          <p:nvPr/>
        </p:nvPicPr>
        <p:blipFill rotWithShape="1">
          <a:blip r:embed="rId3">
            <a:alphaModFix/>
          </a:blip>
          <a:srcRect b="0" l="0" r="0" t="0"/>
          <a:stretch/>
        </p:blipFill>
        <p:spPr>
          <a:xfrm>
            <a:off x="4511450" y="1440100"/>
            <a:ext cx="1800225" cy="2066925"/>
          </a:xfrm>
          <a:prstGeom prst="rect">
            <a:avLst/>
          </a:prstGeom>
          <a:noFill/>
          <a:ln>
            <a:noFill/>
          </a:ln>
        </p:spPr>
      </p:pic>
      <p:sp>
        <p:nvSpPr>
          <p:cNvPr id="262" name="Google Shape;262;p21"/>
          <p:cNvSpPr txBox="1"/>
          <p:nvPr/>
        </p:nvSpPr>
        <p:spPr>
          <a:xfrm>
            <a:off x="425000" y="3706800"/>
            <a:ext cx="8172900" cy="10503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chemeClr val="dk1"/>
                </a:solidFill>
                <a:highlight>
                  <a:srgbClr val="FFFFFF"/>
                </a:highlight>
                <a:latin typeface="Calibri"/>
                <a:ea typeface="Calibri"/>
                <a:cs typeface="Calibri"/>
                <a:sym typeface="Calibri"/>
              </a:rPr>
              <a:t>Bush Stone Curlew Nest 100m EZ </a:t>
            </a:r>
            <a:r>
              <a:rPr b="0" i="0" lang="en-GB" sz="1200" u="none" cap="none" strike="noStrike">
                <a:solidFill>
                  <a:schemeClr val="dk1"/>
                </a:solidFill>
                <a:highlight>
                  <a:srgbClr val="FFFF00"/>
                </a:highlight>
                <a:latin typeface="Calibri"/>
                <a:ea typeface="Calibri"/>
                <a:cs typeface="Calibri"/>
                <a:sym typeface="Calibri"/>
              </a:rPr>
              <a:t>. At Corunna 300m EZ around active white bellied sea eagles nest</a:t>
            </a:r>
            <a:r>
              <a:rPr b="0" i="0" lang="en-GB" sz="1200" u="none" cap="none" strike="noStrike">
                <a:solidFill>
                  <a:schemeClr val="dk1"/>
                </a:solidFill>
                <a:highlight>
                  <a:srgbClr val="FFFFFF"/>
                </a:highlight>
                <a:latin typeface="Calibri"/>
                <a:ea typeface="Calibri"/>
                <a:cs typeface="Calibri"/>
                <a:sym typeface="Calibri"/>
              </a:rPr>
              <a:t> (not in CIFOA?)</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chemeClr val="dk1"/>
              </a:buClr>
              <a:buSzPts val="1100"/>
              <a:buFont typeface="Arial"/>
              <a:buNone/>
            </a:pPr>
            <a:r>
              <a:rPr b="0" i="0" lang="en-GB" sz="1200" u="none" cap="none" strike="noStrike">
                <a:solidFill>
                  <a:schemeClr val="dk1"/>
                </a:solidFill>
                <a:highlight>
                  <a:srgbClr val="FFFFFF"/>
                </a:highlight>
                <a:latin typeface="Calibri"/>
                <a:ea typeface="Calibri"/>
                <a:cs typeface="Calibri"/>
                <a:sym typeface="Calibri"/>
              </a:rPr>
              <a:t>Glossy Black Cockatoo, Flame Robin , Scarlet Robin, Hooded Robin, Dusky Woodswallow, emu (nest 50m EZ) </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rgbClr val="000000"/>
                </a:solidFill>
                <a:highlight>
                  <a:srgbClr val="FFFFFF"/>
                </a:highlight>
                <a:latin typeface="Calibri"/>
                <a:ea typeface="Calibri"/>
                <a:cs typeface="Calibri"/>
                <a:sym typeface="Calibri"/>
              </a:rPr>
              <a:t>Swift Parrot (roost 25 EZ and extra five nectar feed trees per ha) </a:t>
            </a:r>
            <a:r>
              <a:rPr b="0" i="0" lang="en-GB" sz="1200" u="none" cap="none" strike="noStrike">
                <a:solidFill>
                  <a:schemeClr val="dk1"/>
                </a:solidFill>
                <a:highlight>
                  <a:srgbClr val="FFFFFF"/>
                </a:highlight>
                <a:latin typeface="Calibri"/>
                <a:ea typeface="Calibri"/>
                <a:cs typeface="Calibri"/>
                <a:sym typeface="Calibri"/>
              </a:rPr>
              <a:t>Turquoise Parrot, Gang-gang Cockatoo, Little Lorikeet,  Little Lorikeet, Diamond firetail, Speckled warbler, varied sitella  (nest 25 m EZ)</a:t>
            </a:r>
            <a:endParaRPr b="0" i="0" sz="1200" u="none" cap="none" strike="noStrike">
              <a:solidFill>
                <a:srgbClr val="000000"/>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rPr b="0" i="0" lang="en-GB" sz="1200" u="none" cap="none" strike="noStrike">
                <a:solidFill>
                  <a:schemeClr val="dk1"/>
                </a:solidFill>
                <a:highlight>
                  <a:srgbClr val="FFFFFF"/>
                </a:highlight>
                <a:latin typeface="Calibri"/>
                <a:ea typeface="Calibri"/>
                <a:cs typeface="Calibri"/>
                <a:sym typeface="Calibri"/>
              </a:rPr>
              <a:t>Grey-crowned babbler, Brown Treecreeper, Regent Honeyeater, Black-chinned Honeyeater (eastern subspecies) (nest 25m EZ)</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pic>
        <p:nvPicPr>
          <p:cNvPr id="263" name="Google Shape;263;p21"/>
          <p:cNvPicPr preferRelativeResize="0"/>
          <p:nvPr/>
        </p:nvPicPr>
        <p:blipFill rotWithShape="1">
          <a:blip r:embed="rId4">
            <a:alphaModFix/>
          </a:blip>
          <a:srcRect b="0" l="0" r="0" t="0"/>
          <a:stretch/>
        </p:blipFill>
        <p:spPr>
          <a:xfrm>
            <a:off x="480525" y="1494163"/>
            <a:ext cx="2146750" cy="2155169"/>
          </a:xfrm>
          <a:prstGeom prst="rect">
            <a:avLst/>
          </a:prstGeom>
          <a:noFill/>
          <a:ln>
            <a:noFill/>
          </a:ln>
        </p:spPr>
      </p:pic>
      <p:sp>
        <p:nvSpPr>
          <p:cNvPr id="264" name="Google Shape;264;p21"/>
          <p:cNvSpPr txBox="1"/>
          <p:nvPr/>
        </p:nvSpPr>
        <p:spPr>
          <a:xfrm>
            <a:off x="4157329" y="893135"/>
            <a:ext cx="4065911" cy="282824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200"/>
              <a:buFont typeface="Arial"/>
              <a:buNone/>
            </a:pPr>
            <a:r>
              <a:rPr b="1" i="0" lang="en-GB" sz="1200" u="none" cap="none" strike="noStrike">
                <a:solidFill>
                  <a:schemeClr val="dk1"/>
                </a:solidFill>
                <a:highlight>
                  <a:srgbClr val="FFFFFF"/>
                </a:highlight>
                <a:latin typeface="Calibri"/>
                <a:ea typeface="Calibri"/>
                <a:cs typeface="Calibri"/>
                <a:sym typeface="Calibri"/>
              </a:rPr>
              <a:t>Large forest owls - barking owl, sooty owl, masked owl, </a:t>
            </a:r>
            <a:br>
              <a:rPr b="1" i="0" lang="en-GB" sz="1200" u="none" cap="none" strike="noStrike">
                <a:solidFill>
                  <a:schemeClr val="dk1"/>
                </a:solidFill>
                <a:highlight>
                  <a:srgbClr val="FFFFFF"/>
                </a:highlight>
                <a:latin typeface="Calibri"/>
                <a:ea typeface="Calibri"/>
                <a:cs typeface="Calibri"/>
                <a:sym typeface="Calibri"/>
              </a:rPr>
            </a:br>
            <a:r>
              <a:rPr b="1" i="0" lang="en-GB" sz="1200" u="none" cap="none" strike="noStrike">
                <a:solidFill>
                  <a:schemeClr val="dk1"/>
                </a:solidFill>
                <a:highlight>
                  <a:srgbClr val="FFFFFF"/>
                </a:highlight>
                <a:latin typeface="Calibri"/>
                <a:ea typeface="Calibri"/>
                <a:cs typeface="Calibri"/>
                <a:sym typeface="Calibri"/>
              </a:rPr>
              <a:t>powerful owl (pic) </a:t>
            </a:r>
            <a:r>
              <a:rPr b="0" i="0" lang="en-GB" sz="1200" u="none" cap="none" strike="noStrike">
                <a:solidFill>
                  <a:schemeClr val="dk1"/>
                </a:solidFill>
                <a:highlight>
                  <a:srgbClr val="FFFFFF"/>
                </a:highlight>
                <a:latin typeface="Calibri"/>
                <a:ea typeface="Calibri"/>
                <a:cs typeface="Calibri"/>
                <a:sym typeface="Calibri"/>
              </a:rPr>
              <a:t>Roost 25m EZ, Nest 50m EZ</a:t>
            </a:r>
            <a:endParaRPr b="0" i="0" sz="1200" u="none" cap="none" strike="noStrike">
              <a:solidFill>
                <a:schemeClr val="dk1"/>
              </a:solidFill>
              <a:highlight>
                <a:srgbClr val="FFFFFF"/>
              </a:highlight>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Calibri"/>
              <a:ea typeface="Calibri"/>
              <a:cs typeface="Calibri"/>
              <a:sym typeface="Calibri"/>
            </a:endParaRPr>
          </a:p>
        </p:txBody>
      </p:sp>
      <p:sp>
        <p:nvSpPr>
          <p:cNvPr id="265" name="Google Shape;265;p21"/>
          <p:cNvSpPr txBox="1"/>
          <p:nvPr/>
        </p:nvSpPr>
        <p:spPr>
          <a:xfrm>
            <a:off x="356461" y="325464"/>
            <a:ext cx="8462075" cy="78596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Survey for Bird roosts and nests to trigger protection in state forest to be logged</a:t>
            </a:r>
            <a:endParaRPr b="0" i="0" sz="1800" u="none" cap="none" strike="noStrike">
              <a:solidFill>
                <a:srgbClr val="6CC24A"/>
              </a:solidFill>
              <a:latin typeface="Archivo Black"/>
              <a:ea typeface="Archivo Black"/>
              <a:cs typeface="Archivo Black"/>
              <a:sym typeface="Archiv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d556680de5_0_32"/>
          <p:cNvSpPr txBox="1"/>
          <p:nvPr/>
        </p:nvSpPr>
        <p:spPr>
          <a:xfrm>
            <a:off x="736900" y="782132"/>
            <a:ext cx="7924800" cy="3129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b="1" lang="en-GB" sz="1800">
                <a:solidFill>
                  <a:schemeClr val="dk1"/>
                </a:solidFill>
                <a:latin typeface="Helvetica Neue"/>
                <a:ea typeface="Helvetica Neue"/>
                <a:cs typeface="Helvetica Neue"/>
                <a:sym typeface="Helvetica Neue"/>
              </a:rPr>
              <a:t>Panel -</a:t>
            </a:r>
            <a:r>
              <a:rPr lang="en-GB" sz="1800">
                <a:solidFill>
                  <a:schemeClr val="dk1"/>
                </a:solidFill>
                <a:latin typeface="Helvetica Neue"/>
                <a:ea typeface="Helvetica Neue"/>
                <a:cs typeface="Helvetica Neue"/>
                <a:sym typeface="Helvetica Neue"/>
              </a:rPr>
              <a:t> Virginia Young (Griffith Uni) - logging increasing firerisk,  Graham Moore (LLS) cultural burning, Kelwyn White (Rural Fire Service) asset protection.</a:t>
            </a:r>
            <a:endParaRPr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b="1" lang="en-GB" sz="1800">
                <a:solidFill>
                  <a:schemeClr val="dk1"/>
                </a:solidFill>
                <a:latin typeface="Helvetica Neue"/>
                <a:ea typeface="Helvetica Neue"/>
                <a:cs typeface="Helvetica Neue"/>
                <a:sym typeface="Helvetica Neue"/>
              </a:rPr>
              <a:t>Workshops and networking</a:t>
            </a:r>
            <a:endParaRPr b="1"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Font typeface="Helvetica Neue"/>
              <a:buChar char="●"/>
            </a:pPr>
            <a:r>
              <a:rPr lang="en-GB" sz="1800">
                <a:solidFill>
                  <a:schemeClr val="dk1"/>
                </a:solidFill>
                <a:latin typeface="Helvetica Neue"/>
                <a:ea typeface="Helvetica Neue"/>
                <a:cs typeface="Helvetica Neue"/>
                <a:sym typeface="Helvetica Neue"/>
              </a:rPr>
              <a:t> State of Play of logging on the South Coast, citizens science to achieve conservation outcomes in state forest including Birdlife Australia swift parrot surveys. </a:t>
            </a:r>
            <a:endParaRPr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Font typeface="Helvetica Neue"/>
              <a:buChar char="●"/>
            </a:pPr>
            <a:r>
              <a:rPr lang="en-GB" sz="1800">
                <a:solidFill>
                  <a:schemeClr val="dk1"/>
                </a:solidFill>
                <a:latin typeface="Helvetica Neue"/>
                <a:ea typeface="Helvetica Neue"/>
                <a:cs typeface="Helvetica Neue"/>
                <a:sym typeface="Helvetica Neue"/>
              </a:rPr>
              <a:t>Manyana Matters, Nature Coast Marine  Group on Marine Parks and Electric Vehicles and Microgrids.</a:t>
            </a:r>
            <a:endParaRPr sz="1100">
              <a:solidFill>
                <a:schemeClr val="dk1"/>
              </a:solidFill>
              <a:latin typeface="Helvetica Neue Light"/>
              <a:ea typeface="Helvetica Neue Light"/>
              <a:cs typeface="Helvetica Neue Light"/>
              <a:sym typeface="Helvetica Neue Light"/>
            </a:endParaRPr>
          </a:p>
          <a:p>
            <a:pPr indent="0" lvl="0" marL="0" rtl="0" algn="l">
              <a:lnSpc>
                <a:spcPct val="150000"/>
              </a:lnSpc>
              <a:spcBef>
                <a:spcPts val="0"/>
              </a:spcBef>
              <a:spcAft>
                <a:spcPts val="0"/>
              </a:spcAft>
              <a:buNone/>
            </a:pPr>
            <a:r>
              <a:t/>
            </a:r>
            <a:endParaRPr sz="1100">
              <a:solidFill>
                <a:schemeClr val="dk1"/>
              </a:solidFill>
              <a:latin typeface="Helvetica Neue Light"/>
              <a:ea typeface="Helvetica Neue Light"/>
              <a:cs typeface="Helvetica Neue Light"/>
              <a:sym typeface="Helvetica Neue Light"/>
            </a:endParaRPr>
          </a:p>
          <a:p>
            <a:pPr indent="0" lvl="0" marL="0" rtl="0" algn="l">
              <a:lnSpc>
                <a:spcPct val="150000"/>
              </a:lnSpc>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t/>
            </a:r>
            <a:endParaRPr b="1" sz="1100" u="sng">
              <a:solidFill>
                <a:schemeClr val="dk1"/>
              </a:solidFill>
              <a:latin typeface="Helvetica Neue"/>
              <a:ea typeface="Helvetica Neue"/>
              <a:cs typeface="Helvetica Neue"/>
              <a:sym typeface="Helvetica Neue"/>
            </a:endParaRPr>
          </a:p>
        </p:txBody>
      </p:sp>
      <p:sp>
        <p:nvSpPr>
          <p:cNvPr id="271" name="Google Shape;271;gd556680de5_0_32"/>
          <p:cNvSpPr txBox="1"/>
          <p:nvPr/>
        </p:nvSpPr>
        <p:spPr>
          <a:xfrm>
            <a:off x="736900" y="414650"/>
            <a:ext cx="8281800" cy="63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800">
                <a:solidFill>
                  <a:srgbClr val="6CC24A"/>
                </a:solidFill>
                <a:latin typeface="Archivo Black"/>
                <a:ea typeface="Archivo Black"/>
                <a:cs typeface="Archivo Black"/>
                <a:sym typeface="Archivo Black"/>
              </a:rPr>
              <a:t>Come to the NCC Nature Conservation Council regional conference Sat May 22 Batemans Bay </a:t>
            </a:r>
            <a:r>
              <a:rPr b="1" lang="en-GB" sz="1100" u="sng">
                <a:solidFill>
                  <a:schemeClr val="dk1"/>
                </a:solidFill>
                <a:latin typeface="Helvetica Neue"/>
                <a:ea typeface="Helvetica Neue"/>
                <a:cs typeface="Helvetica Neue"/>
                <a:sym typeface="Helvetica Neue"/>
              </a:rPr>
              <a:t>T</a:t>
            </a:r>
            <a:r>
              <a:rPr b="1" lang="en-GB" sz="1100">
                <a:solidFill>
                  <a:schemeClr val="dk1"/>
                </a:solidFill>
                <a:latin typeface="Helvetica Neue"/>
                <a:ea typeface="Helvetica Neue"/>
                <a:cs typeface="Helvetica Neue"/>
                <a:sym typeface="Helvetica Neue"/>
              </a:rPr>
              <a:t>he Fires Changed Everything </a:t>
            </a:r>
            <a:endParaRPr b="0" i="0" sz="1800" u="none" cap="none" strike="noStrike">
              <a:solidFill>
                <a:srgbClr val="6CC24A"/>
              </a:solidFill>
              <a:latin typeface="Archivo Black"/>
              <a:ea typeface="Archivo Black"/>
              <a:cs typeface="Archivo Black"/>
              <a:sym typeface="Archiv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1"/>
          <p:cNvSpPr txBox="1"/>
          <p:nvPr/>
        </p:nvSpPr>
        <p:spPr>
          <a:xfrm>
            <a:off x="510100" y="1063650"/>
            <a:ext cx="5927400" cy="30162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Clr>
                <a:srgbClr val="000000"/>
              </a:buClr>
              <a:buSzPts val="1400"/>
              <a:buFont typeface="Arial"/>
              <a:buNone/>
            </a:pPr>
            <a:r>
              <a:rPr b="0" i="0" lang="en-GB" sz="1400" u="none" cap="none" strike="noStrike">
                <a:solidFill>
                  <a:srgbClr val="000000"/>
                </a:solidFill>
                <a:latin typeface="Helvetica Neue Light"/>
                <a:ea typeface="Helvetica Neue Light"/>
                <a:cs typeface="Helvetica Neue Light"/>
                <a:sym typeface="Helvetica Neue Light"/>
              </a:rPr>
              <a:t>I</a:t>
            </a:r>
            <a:endParaRPr b="0" i="0" sz="1400" u="none" cap="none" strike="noStrike">
              <a:solidFill>
                <a:srgbClr val="000000"/>
              </a:solidFill>
              <a:latin typeface="Helvetica Neue Light"/>
              <a:ea typeface="Helvetica Neue Light"/>
              <a:cs typeface="Helvetica Neue Light"/>
              <a:sym typeface="Helvetica Neue Light"/>
            </a:endParaRPr>
          </a:p>
        </p:txBody>
      </p:sp>
      <p:sp>
        <p:nvSpPr>
          <p:cNvPr id="277" name="Google Shape;277;p11"/>
          <p:cNvSpPr txBox="1"/>
          <p:nvPr/>
        </p:nvSpPr>
        <p:spPr>
          <a:xfrm>
            <a:off x="814900" y="512625"/>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LOBBYING</a:t>
            </a:r>
            <a:endParaRPr b="0" i="0" sz="1800" u="none" cap="none" strike="noStrike">
              <a:solidFill>
                <a:srgbClr val="6CC24A"/>
              </a:solidFill>
              <a:latin typeface="Archivo Black"/>
              <a:ea typeface="Archivo Black"/>
              <a:cs typeface="Archivo Black"/>
              <a:sym typeface="Archivo Black"/>
            </a:endParaRPr>
          </a:p>
        </p:txBody>
      </p:sp>
      <p:pic>
        <p:nvPicPr>
          <p:cNvPr id="278" name="Google Shape;278;p11"/>
          <p:cNvPicPr preferRelativeResize="0"/>
          <p:nvPr/>
        </p:nvPicPr>
        <p:blipFill rotWithShape="1">
          <a:blip r:embed="rId3">
            <a:alphaModFix/>
          </a:blip>
          <a:srcRect b="0" l="0" r="0" t="0"/>
          <a:stretch/>
        </p:blipFill>
        <p:spPr>
          <a:xfrm>
            <a:off x="8668725" y="410216"/>
            <a:ext cx="2706500" cy="1804532"/>
          </a:xfrm>
          <a:prstGeom prst="rect">
            <a:avLst/>
          </a:prstGeom>
          <a:noFill/>
          <a:ln>
            <a:noFill/>
          </a:ln>
        </p:spPr>
      </p:pic>
      <p:sp>
        <p:nvSpPr>
          <p:cNvPr id="279" name="Google Shape;279;p11"/>
          <p:cNvSpPr txBox="1"/>
          <p:nvPr/>
        </p:nvSpPr>
        <p:spPr>
          <a:xfrm>
            <a:off x="531450" y="1063650"/>
            <a:ext cx="8081100" cy="3944400"/>
          </a:xfrm>
          <a:prstGeom prst="rect">
            <a:avLst/>
          </a:prstGeom>
          <a:noFill/>
          <a:ln>
            <a:noFill/>
          </a:ln>
        </p:spPr>
        <p:txBody>
          <a:bodyPr anchorCtr="0" anchor="t" bIns="91425" lIns="91425" spcFirstLastPara="1" rIns="91425" wrap="square" tIns="91425">
            <a:spAutoFit/>
          </a:bodyPr>
          <a:lstStyle/>
          <a:p>
            <a:pPr indent="0" lvl="0" marL="158750" marR="0" rtl="0" algn="l">
              <a:lnSpc>
                <a:spcPct val="150000"/>
              </a:lnSpc>
              <a:spcBef>
                <a:spcPts val="0"/>
              </a:spcBef>
              <a:spcAft>
                <a:spcPts val="0"/>
              </a:spcAft>
              <a:buClr>
                <a:srgbClr val="000000"/>
              </a:buClr>
              <a:buSzPts val="1100"/>
              <a:buFont typeface="Arial"/>
              <a:buNone/>
            </a:pPr>
            <a:r>
              <a:rPr b="1" lang="en-GB">
                <a:solidFill>
                  <a:schemeClr val="dk1"/>
                </a:solidFill>
                <a:latin typeface="Helvetica Neue"/>
                <a:ea typeface="Helvetica Neue"/>
                <a:cs typeface="Helvetica Neue"/>
                <a:sym typeface="Helvetica Neue"/>
              </a:rPr>
              <a:t>P</a:t>
            </a:r>
            <a:r>
              <a:rPr b="1" i="0" lang="en-GB" u="none" cap="none" strike="noStrike">
                <a:solidFill>
                  <a:schemeClr val="dk1"/>
                </a:solidFill>
                <a:latin typeface="Helvetica Neue"/>
                <a:ea typeface="Helvetica Neue"/>
                <a:cs typeface="Helvetica Neue"/>
                <a:sym typeface="Helvetica Neue"/>
              </a:rPr>
              <a:t>ETITIONS</a:t>
            </a:r>
            <a:endParaRPr b="1" i="0" u="none" cap="none" strike="noStrike">
              <a:solidFill>
                <a:schemeClr val="dk1"/>
              </a:solidFill>
              <a:latin typeface="Helvetica Neue"/>
              <a:ea typeface="Helvetica Neue"/>
              <a:cs typeface="Helvetica Neue"/>
              <a:sym typeface="Helvetica Neue"/>
            </a:endParaRPr>
          </a:p>
          <a:p>
            <a:pPr indent="0" lvl="0" marL="158750" marR="0" rtl="0" algn="l">
              <a:lnSpc>
                <a:spcPct val="150000"/>
              </a:lnSpc>
              <a:spcBef>
                <a:spcPts val="0"/>
              </a:spcBef>
              <a:spcAft>
                <a:spcPts val="0"/>
              </a:spcAft>
              <a:buClr>
                <a:srgbClr val="000000"/>
              </a:buClr>
              <a:buSzPts val="1100"/>
              <a:buFont typeface="Arial"/>
              <a:buNone/>
            </a:pPr>
            <a:r>
              <a:rPr lang="en-GB">
                <a:solidFill>
                  <a:schemeClr val="dk1"/>
                </a:solidFill>
                <a:latin typeface="Helvetica Neue"/>
                <a:ea typeface="Helvetica Neue"/>
                <a:cs typeface="Helvetica Neue"/>
                <a:sym typeface="Helvetica Neue"/>
              </a:rPr>
              <a:t>World Wildlife Fund </a:t>
            </a:r>
            <a:r>
              <a:rPr lang="en-GB" u="sng">
                <a:solidFill>
                  <a:schemeClr val="accent5"/>
                </a:solidFill>
                <a:latin typeface="Helvetica Neue"/>
                <a:ea typeface="Helvetica Neue"/>
                <a:cs typeface="Helvetica Neue"/>
                <a:sym typeface="Helvetica Neue"/>
                <a:hlinkClick r:id="rId4">
                  <a:extLst>
                    <a:ext uri="{A12FA001-AC4F-418D-AE19-62706E023703}">
                      <ahyp:hlinkClr val="tx"/>
                    </a:ext>
                  </a:extLst>
                </a:hlinkClick>
              </a:rPr>
              <a:t>WWF Petition</a:t>
            </a:r>
            <a:r>
              <a:rPr lang="en-GB">
                <a:solidFill>
                  <a:schemeClr val="dk1"/>
                </a:solidFill>
                <a:latin typeface="Helvetica Neue"/>
                <a:ea typeface="Helvetica Neue"/>
                <a:cs typeface="Helvetica Neue"/>
                <a:sym typeface="Helvetica Neue"/>
              </a:rPr>
              <a:t> in partnership with  </a:t>
            </a:r>
            <a:r>
              <a:rPr lang="en-GB" u="sng">
                <a:solidFill>
                  <a:schemeClr val="hlink"/>
                </a:solidFill>
                <a:latin typeface="Helvetica Neue"/>
                <a:ea typeface="Helvetica Neue"/>
                <a:cs typeface="Helvetica Neue"/>
                <a:sym typeface="Helvetica Neue"/>
                <a:hlinkClick r:id="rId5"/>
              </a:rPr>
              <a:t>NSW Environmental Defenders Office</a:t>
            </a:r>
            <a:r>
              <a:rPr lang="en-GB">
                <a:solidFill>
                  <a:schemeClr val="dk1"/>
                </a:solidFill>
                <a:latin typeface="Helvetica Neue"/>
                <a:ea typeface="Helvetica Neue"/>
                <a:cs typeface="Helvetica Neue"/>
                <a:sym typeface="Helvetica Neue"/>
              </a:rPr>
              <a:t> defending the Unburnt Six including the South Coast Forest </a:t>
            </a:r>
            <a:endParaRPr>
              <a:solidFill>
                <a:schemeClr val="dk1"/>
              </a:solidFill>
            </a:endParaRPr>
          </a:p>
          <a:p>
            <a:pPr indent="0" lvl="0" marL="158750" marR="0" rtl="0" algn="l">
              <a:lnSpc>
                <a:spcPct val="150000"/>
              </a:lnSpc>
              <a:spcBef>
                <a:spcPts val="0"/>
              </a:spcBef>
              <a:spcAft>
                <a:spcPts val="0"/>
              </a:spcAft>
              <a:buClr>
                <a:schemeClr val="dk1"/>
              </a:buClr>
              <a:buSzPts val="1100"/>
              <a:buFont typeface="Arial"/>
              <a:buNone/>
            </a:pPr>
            <a:r>
              <a:rPr b="1" lang="en-GB">
                <a:solidFill>
                  <a:schemeClr val="dk1"/>
                </a:solidFill>
              </a:rPr>
              <a:t>NSW Electorates</a:t>
            </a:r>
            <a:endParaRPr b="1">
              <a:solidFill>
                <a:schemeClr val="dk1"/>
              </a:solidFill>
            </a:endParaRPr>
          </a:p>
          <a:p>
            <a:pPr indent="0" lvl="0" marL="158750" rtl="0" algn="l">
              <a:lnSpc>
                <a:spcPct val="150000"/>
              </a:lnSpc>
              <a:spcBef>
                <a:spcPts val="0"/>
              </a:spcBef>
              <a:spcAft>
                <a:spcPts val="0"/>
              </a:spcAft>
              <a:buClr>
                <a:schemeClr val="dk1"/>
              </a:buClr>
              <a:buSzPts val="1100"/>
              <a:buFont typeface="Arial"/>
              <a:buNone/>
            </a:pPr>
            <a:r>
              <a:rPr lang="en-GB">
                <a:solidFill>
                  <a:schemeClr val="dk1"/>
                </a:solidFill>
              </a:rPr>
              <a:t>Justin Field</a:t>
            </a:r>
            <a:r>
              <a:rPr lang="en-GB">
                <a:solidFill>
                  <a:schemeClr val="dk1"/>
                </a:solidFill>
                <a:uFill>
                  <a:noFill/>
                </a:uFill>
                <a:hlinkClick r:id="rId6">
                  <a:extLst>
                    <a:ext uri="{A12FA001-AC4F-418D-AE19-62706E023703}">
                      <ahyp:hlinkClr val="tx"/>
                    </a:ext>
                  </a:extLst>
                </a:hlinkClick>
              </a:rPr>
              <a:t> </a:t>
            </a:r>
            <a:r>
              <a:rPr lang="en-GB" u="sng">
                <a:solidFill>
                  <a:schemeClr val="accent5"/>
                </a:solidFill>
                <a:hlinkClick r:id="rId7">
                  <a:extLst>
                    <a:ext uri="{A12FA001-AC4F-418D-AE19-62706E023703}">
                      <ahyp:hlinkClr val="tx"/>
                    </a:ext>
                  </a:extLst>
                </a:hlinkClick>
              </a:rPr>
              <a:t>Fire Moratorium Logging Now Petition</a:t>
            </a:r>
            <a:r>
              <a:rPr lang="en-GB">
                <a:solidFill>
                  <a:schemeClr val="dk1"/>
                </a:solidFill>
              </a:rPr>
              <a:t> </a:t>
            </a:r>
            <a:endParaRPr>
              <a:solidFill>
                <a:schemeClr val="dk1"/>
              </a:solidFill>
            </a:endParaRPr>
          </a:p>
          <a:p>
            <a:pPr indent="0" lvl="0" marL="158750" rtl="0" algn="l">
              <a:lnSpc>
                <a:spcPct val="150000"/>
              </a:lnSpc>
              <a:spcBef>
                <a:spcPts val="0"/>
              </a:spcBef>
              <a:spcAft>
                <a:spcPts val="0"/>
              </a:spcAft>
              <a:buClr>
                <a:schemeClr val="dk1"/>
              </a:buClr>
              <a:buSzPts val="1100"/>
              <a:buFont typeface="Arial"/>
              <a:buNone/>
            </a:pPr>
            <a:r>
              <a:rPr lang="en-GB">
                <a:solidFill>
                  <a:schemeClr val="dk1"/>
                </a:solidFill>
              </a:rPr>
              <a:t>David Shoebridge </a:t>
            </a:r>
            <a:r>
              <a:rPr lang="en-GB" sz="1200">
                <a:solidFill>
                  <a:srgbClr val="4D4D4D"/>
                </a:solidFill>
                <a:highlight>
                  <a:srgbClr val="FFFFFF"/>
                </a:highlight>
                <a:latin typeface="Roboto"/>
                <a:ea typeface="Roboto"/>
                <a:cs typeface="Roboto"/>
                <a:sym typeface="Roboto"/>
              </a:rPr>
              <a:t>Hardcopy:</a:t>
            </a:r>
            <a:r>
              <a:rPr lang="en-GB" sz="1600" u="sng">
                <a:solidFill>
                  <a:srgbClr val="0097A7"/>
                </a:solidFill>
                <a:highlight>
                  <a:srgbClr val="FFFFFF"/>
                </a:highlight>
                <a:latin typeface="Roboto"/>
                <a:ea typeface="Roboto"/>
                <a:cs typeface="Roboto"/>
                <a:sym typeface="Roboto"/>
                <a:hlinkClick r:id="rId8">
                  <a:extLst>
                    <a:ext uri="{A12FA001-AC4F-418D-AE19-62706E023703}">
                      <ahyp:hlinkClr val="tx"/>
                    </a:ext>
                  </a:extLst>
                </a:hlinkClick>
              </a:rPr>
              <a:t>End Native Forest Logging - Protect forests for the future</a:t>
            </a:r>
            <a:endParaRPr sz="1800" u="sng">
              <a:solidFill>
                <a:srgbClr val="0097A7"/>
              </a:solidFill>
            </a:endParaRPr>
          </a:p>
          <a:p>
            <a:pPr indent="0" lvl="0" marL="158750" marR="0" rtl="0" algn="l">
              <a:lnSpc>
                <a:spcPct val="150000"/>
              </a:lnSpc>
              <a:spcBef>
                <a:spcPts val="0"/>
              </a:spcBef>
              <a:spcAft>
                <a:spcPts val="0"/>
              </a:spcAft>
              <a:buClr>
                <a:schemeClr val="dk1"/>
              </a:buClr>
              <a:buSzPts val="1100"/>
              <a:buFont typeface="Arial"/>
              <a:buNone/>
            </a:pPr>
            <a:r>
              <a:rPr lang="en-GB">
                <a:solidFill>
                  <a:schemeClr val="dk1"/>
                </a:solidFill>
              </a:rPr>
              <a:t>Birdlife Australia </a:t>
            </a:r>
            <a:r>
              <a:rPr lang="en-GB" u="sng">
                <a:solidFill>
                  <a:schemeClr val="hlink"/>
                </a:solidFill>
                <a:hlinkClick r:id="rId9"/>
              </a:rPr>
              <a:t>Protect Swift Parrots Forever to auto email your local pollie</a:t>
            </a:r>
            <a:endParaRPr u="sng">
              <a:solidFill>
                <a:schemeClr val="hlink"/>
              </a:solidFill>
            </a:endParaRPr>
          </a:p>
          <a:p>
            <a:pPr indent="0" lvl="0" marL="158750" rtl="0" algn="l">
              <a:lnSpc>
                <a:spcPct val="150000"/>
              </a:lnSpc>
              <a:spcBef>
                <a:spcPts val="0"/>
              </a:spcBef>
              <a:spcAft>
                <a:spcPts val="0"/>
              </a:spcAft>
              <a:buClr>
                <a:schemeClr val="dk1"/>
              </a:buClr>
              <a:buSzPts val="1100"/>
              <a:buFont typeface="Arial"/>
              <a:buNone/>
            </a:pPr>
            <a:r>
              <a:rPr lang="en-GB" u="sng">
                <a:solidFill>
                  <a:schemeClr val="hlink"/>
                </a:solidFill>
                <a:hlinkClick r:id="rId10"/>
              </a:rPr>
              <a:t>Stop logging the fire ravaged South Coast </a:t>
            </a:r>
            <a:r>
              <a:rPr lang="en-GB">
                <a:solidFill>
                  <a:schemeClr val="dk1"/>
                </a:solidFill>
              </a:rPr>
              <a:t>Nature Conservation Council</a:t>
            </a:r>
            <a:br>
              <a:rPr b="1" lang="en-GB" sz="1350">
                <a:solidFill>
                  <a:srgbClr val="404042"/>
                </a:solidFill>
                <a:highlight>
                  <a:srgbClr val="FFFFFF"/>
                </a:highlight>
                <a:latin typeface="Times New Roman"/>
                <a:ea typeface="Times New Roman"/>
                <a:cs typeface="Times New Roman"/>
                <a:sym typeface="Times New Roman"/>
              </a:rPr>
            </a:br>
            <a:r>
              <a:rPr b="1" i="1" lang="en-GB" sz="1150">
                <a:solidFill>
                  <a:srgbClr val="686868"/>
                </a:solidFill>
                <a:highlight>
                  <a:srgbClr val="FFFFFF"/>
                </a:highlight>
              </a:rPr>
              <a:t>Write to your MP and tell them how vital it is we protect our fire ravaged native forests from logging.</a:t>
            </a:r>
            <a:endParaRPr b="1" i="1" sz="1150">
              <a:solidFill>
                <a:srgbClr val="686868"/>
              </a:solidFill>
              <a:highlight>
                <a:srgbClr val="FFFFFF"/>
              </a:highlight>
            </a:endParaRPr>
          </a:p>
          <a:p>
            <a:pPr indent="0" lvl="0" marL="158750" marR="0" rtl="0" algn="l">
              <a:lnSpc>
                <a:spcPct val="150000"/>
              </a:lnSpc>
              <a:spcBef>
                <a:spcPts val="0"/>
              </a:spcBef>
              <a:spcAft>
                <a:spcPts val="0"/>
              </a:spcAft>
              <a:buClr>
                <a:schemeClr val="dk1"/>
              </a:buClr>
              <a:buSzPts val="1100"/>
              <a:buFont typeface="Arial"/>
              <a:buNone/>
            </a:pPr>
            <a:r>
              <a:rPr lang="en-GB" u="sng">
                <a:solidFill>
                  <a:schemeClr val="hlink"/>
                </a:solidFill>
                <a:hlinkClick r:id="rId11"/>
              </a:rPr>
              <a:t>50 years of woodchipping: It’s Time for a Change Petition</a:t>
            </a:r>
            <a:r>
              <a:rPr lang="en-GB">
                <a:solidFill>
                  <a:srgbClr val="800000"/>
                </a:solidFill>
              </a:rPr>
              <a:t> </a:t>
            </a:r>
            <a:r>
              <a:rPr lang="en-GB">
                <a:solidFill>
                  <a:schemeClr val="dk1"/>
                </a:solidFill>
              </a:rPr>
              <a:t>On 28 Nov 2019 the woodchip mill has been going for 50 years. Check out SERCA’s</a:t>
            </a:r>
            <a:r>
              <a:rPr lang="en-GB">
                <a:solidFill>
                  <a:schemeClr val="dk1"/>
                </a:solidFill>
                <a:uFill>
                  <a:noFill/>
                </a:uFill>
                <a:hlinkClick r:id="rId12">
                  <a:extLst>
                    <a:ext uri="{A12FA001-AC4F-418D-AE19-62706E023703}">
                      <ahyp:hlinkClr val="tx"/>
                    </a:ext>
                  </a:extLst>
                </a:hlinkClick>
              </a:rPr>
              <a:t> </a:t>
            </a:r>
            <a:r>
              <a:rPr lang="en-GB" u="sng">
                <a:solidFill>
                  <a:schemeClr val="hlink"/>
                </a:solidFill>
                <a:hlinkClick r:id="rId13"/>
              </a:rPr>
              <a:t>scorecard.</a:t>
            </a:r>
            <a:r>
              <a:rPr lang="en-GB">
                <a:solidFill>
                  <a:srgbClr val="0000FF"/>
                </a:solidFill>
              </a:rPr>
              <a:t>  </a:t>
            </a:r>
            <a:r>
              <a:rPr lang="en-GB">
                <a:solidFill>
                  <a:schemeClr val="dk1"/>
                </a:solidFill>
              </a:rPr>
              <a:t>The reality for wildlife, forests, soils, water and carbon storage is grim.</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3" name="Shape 283"/>
        <p:cNvGrpSpPr/>
        <p:nvPr/>
      </p:nvGrpSpPr>
      <p:grpSpPr>
        <a:xfrm>
          <a:off x="0" y="0"/>
          <a:ext cx="0" cy="0"/>
          <a:chOff x="0" y="0"/>
          <a:chExt cx="0" cy="0"/>
        </a:xfrm>
      </p:grpSpPr>
      <p:sp>
        <p:nvSpPr>
          <p:cNvPr id="284" name="Google Shape;284;p23"/>
          <p:cNvSpPr txBox="1"/>
          <p:nvPr>
            <p:ph idx="1" type="body"/>
          </p:nvPr>
        </p:nvSpPr>
        <p:spPr>
          <a:xfrm>
            <a:off x="738300" y="1284450"/>
            <a:ext cx="7667400" cy="3416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Font typeface="Helvetica Neue Light"/>
              <a:buChar char="●"/>
            </a:pPr>
            <a:r>
              <a:rPr lang="en-GB" sz="1100" u="sng">
                <a:solidFill>
                  <a:srgbClr val="000000"/>
                </a:solidFill>
                <a:latin typeface="Helvetica Neue Light"/>
                <a:ea typeface="Helvetica Neue Light"/>
                <a:cs typeface="Helvetica Neue Light"/>
                <a:sym typeface="Helvetica Neue Light"/>
                <a:hlinkClick r:id="rId3">
                  <a:extLst>
                    <a:ext uri="{A12FA001-AC4F-418D-AE19-62706E023703}">
                      <ahyp:hlinkClr val="tx"/>
                    </a:ext>
                  </a:extLst>
                </a:hlinkClick>
              </a:rPr>
              <a:t>Nature Conservation Council</a:t>
            </a:r>
            <a:endParaRPr sz="1100">
              <a:solidFill>
                <a:srgbClr val="000000"/>
              </a:solidFill>
              <a:latin typeface="Helvetica Neue Light"/>
              <a:ea typeface="Helvetica Neue Light"/>
              <a:cs typeface="Helvetica Neue Light"/>
              <a:sym typeface="Helvetica Neue Light"/>
            </a:endParaRPr>
          </a:p>
          <a:p>
            <a:pPr indent="-298450" lvl="0" marL="457200" rtl="0" algn="l">
              <a:lnSpc>
                <a:spcPct val="115000"/>
              </a:lnSpc>
              <a:spcBef>
                <a:spcPts val="0"/>
              </a:spcBef>
              <a:spcAft>
                <a:spcPts val="0"/>
              </a:spcAft>
              <a:buClr>
                <a:srgbClr val="000000"/>
              </a:buClr>
              <a:buSzPts val="1100"/>
              <a:buFont typeface="Helvetica Neue Light"/>
              <a:buChar char="●"/>
            </a:pPr>
            <a:r>
              <a:rPr lang="en-GB" sz="1100" u="sng">
                <a:solidFill>
                  <a:srgbClr val="000000"/>
                </a:solidFill>
                <a:latin typeface="Helvetica Neue Light"/>
                <a:ea typeface="Helvetica Neue Light"/>
                <a:cs typeface="Helvetica Neue Light"/>
                <a:sym typeface="Helvetica Neue Light"/>
                <a:hlinkClick r:id="rId4">
                  <a:extLst>
                    <a:ext uri="{A12FA001-AC4F-418D-AE19-62706E023703}">
                      <ahyp:hlinkClr val="tx"/>
                    </a:ext>
                  </a:extLst>
                </a:hlinkClick>
              </a:rPr>
              <a:t>South East Region Conservation Alliance</a:t>
            </a:r>
            <a:endParaRPr sz="1100">
              <a:solidFill>
                <a:srgbClr val="000000"/>
              </a:solidFill>
              <a:latin typeface="Helvetica Neue Light"/>
              <a:ea typeface="Helvetica Neue Light"/>
              <a:cs typeface="Helvetica Neue Light"/>
              <a:sym typeface="Helvetica Neue Light"/>
            </a:endParaRPr>
          </a:p>
          <a:p>
            <a:pPr indent="-298450" lvl="0" marL="457200" rtl="0" algn="l">
              <a:lnSpc>
                <a:spcPct val="115000"/>
              </a:lnSpc>
              <a:spcBef>
                <a:spcPts val="0"/>
              </a:spcBef>
              <a:spcAft>
                <a:spcPts val="0"/>
              </a:spcAft>
              <a:buClr>
                <a:srgbClr val="000000"/>
              </a:buClr>
              <a:buSzPts val="1100"/>
              <a:buFont typeface="Helvetica Neue Light"/>
              <a:buChar char="●"/>
            </a:pPr>
            <a:r>
              <a:rPr lang="en-GB" sz="1100" u="sng">
                <a:solidFill>
                  <a:srgbClr val="000000"/>
                </a:solidFill>
                <a:latin typeface="Helvetica Neue Light"/>
                <a:ea typeface="Helvetica Neue Light"/>
                <a:cs typeface="Helvetica Neue Light"/>
                <a:sym typeface="Helvetica Neue Light"/>
                <a:hlinkClick r:id="rId5">
                  <a:extLst>
                    <a:ext uri="{A12FA001-AC4F-418D-AE19-62706E023703}">
                      <ahyp:hlinkClr val="tx"/>
                    </a:ext>
                  </a:extLst>
                </a:hlinkClick>
              </a:rPr>
              <a:t>North East Forest Alliance</a:t>
            </a:r>
            <a:r>
              <a:rPr lang="en-GB" sz="1100">
                <a:solidFill>
                  <a:srgbClr val="000000"/>
                </a:solidFill>
                <a:latin typeface="Helvetica Neue Light"/>
                <a:ea typeface="Helvetica Neue Light"/>
                <a:cs typeface="Helvetica Neue Light"/>
                <a:sym typeface="Helvetica Neue Light"/>
              </a:rPr>
              <a:t> – look at their citizen science reports on Forestry</a:t>
            </a:r>
            <a:endParaRPr sz="1100">
              <a:solidFill>
                <a:srgbClr val="000000"/>
              </a:solidFill>
              <a:latin typeface="Helvetica Neue Light"/>
              <a:ea typeface="Helvetica Neue Light"/>
              <a:cs typeface="Helvetica Neue Light"/>
              <a:sym typeface="Helvetica Neue Light"/>
            </a:endParaRPr>
          </a:p>
          <a:p>
            <a:pPr indent="-298450" lvl="0" marL="457200" rtl="0" algn="l">
              <a:lnSpc>
                <a:spcPct val="115000"/>
              </a:lnSpc>
              <a:spcBef>
                <a:spcPts val="0"/>
              </a:spcBef>
              <a:spcAft>
                <a:spcPts val="0"/>
              </a:spcAft>
              <a:buClr>
                <a:srgbClr val="000000"/>
              </a:buClr>
              <a:buSzPts val="1100"/>
              <a:buFont typeface="Helvetica Neue Light"/>
              <a:buChar char="●"/>
            </a:pPr>
            <a:r>
              <a:rPr lang="en-GB" sz="1100" u="sng">
                <a:solidFill>
                  <a:srgbClr val="000000"/>
                </a:solidFill>
                <a:latin typeface="Helvetica Neue Light"/>
                <a:ea typeface="Helvetica Neue Light"/>
                <a:cs typeface="Helvetica Neue Light"/>
                <a:sym typeface="Helvetica Neue Light"/>
                <a:hlinkClick r:id="rId6">
                  <a:extLst>
                    <a:ext uri="{A12FA001-AC4F-418D-AE19-62706E023703}">
                      <ahyp:hlinkClr val="tx"/>
                    </a:ext>
                  </a:extLst>
                </a:hlinkClick>
              </a:rPr>
              <a:t>Coastwatchers</a:t>
            </a:r>
            <a:r>
              <a:rPr lang="en-GB" sz="1100">
                <a:solidFill>
                  <a:srgbClr val="000000"/>
                </a:solidFill>
                <a:latin typeface="Helvetica Neue Light"/>
                <a:ea typeface="Helvetica Neue Light"/>
                <a:cs typeface="Helvetica Neue Light"/>
                <a:sym typeface="Helvetica Neue Light"/>
              </a:rPr>
              <a:t> and many small community campaigns that spring up when they subject to logging such as Brooman State Forest Conservation Group (</a:t>
            </a:r>
            <a:r>
              <a:rPr lang="en-GB" sz="1100" u="sng">
                <a:solidFill>
                  <a:srgbClr val="000000"/>
                </a:solidFill>
                <a:latin typeface="Helvetica Neue Light"/>
                <a:ea typeface="Helvetica Neue Light"/>
                <a:cs typeface="Helvetica Neue Light"/>
                <a:sym typeface="Helvetica Neue Light"/>
                <a:hlinkClick r:id="rId7">
                  <a:extLst>
                    <a:ext uri="{A12FA001-AC4F-418D-AE19-62706E023703}">
                      <ahyp:hlinkClr val="tx"/>
                    </a:ext>
                  </a:extLst>
                </a:hlinkClick>
              </a:rPr>
              <a:t>fb page</a:t>
            </a:r>
            <a:r>
              <a:rPr lang="en-GB" sz="1100">
                <a:solidFill>
                  <a:srgbClr val="000000"/>
                </a:solidFill>
                <a:latin typeface="Helvetica Neue Light"/>
                <a:ea typeface="Helvetica Neue Light"/>
                <a:cs typeface="Helvetica Neue Light"/>
                <a:sym typeface="Helvetica Neue Light"/>
              </a:rPr>
              <a:t>)</a:t>
            </a:r>
            <a:endParaRPr/>
          </a:p>
          <a:p>
            <a:pPr indent="-298450" lvl="0" marL="457200" rtl="0" algn="l">
              <a:lnSpc>
                <a:spcPct val="115000"/>
              </a:lnSpc>
              <a:spcBef>
                <a:spcPts val="0"/>
              </a:spcBef>
              <a:spcAft>
                <a:spcPts val="0"/>
              </a:spcAft>
              <a:buClr>
                <a:srgbClr val="000000"/>
              </a:buClr>
              <a:buSzPts val="1100"/>
              <a:buFont typeface="Helvetica Neue Light"/>
              <a:buChar char="●"/>
            </a:pPr>
            <a:r>
              <a:rPr lang="en-GB" sz="1100">
                <a:solidFill>
                  <a:srgbClr val="000000"/>
                </a:solidFill>
                <a:latin typeface="Helvetica Neue Light"/>
                <a:ea typeface="Helvetica Neue Light"/>
                <a:cs typeface="Helvetica Neue Light"/>
                <a:sym typeface="Helvetica Neue Light"/>
              </a:rPr>
              <a:t>NSW Forest Defence (</a:t>
            </a:r>
            <a:r>
              <a:rPr lang="en-GB" sz="1100" u="sng">
                <a:solidFill>
                  <a:srgbClr val="000000"/>
                </a:solidFill>
                <a:latin typeface="Helvetica Neue Light"/>
                <a:ea typeface="Helvetica Neue Light"/>
                <a:cs typeface="Helvetica Neue Light"/>
                <a:sym typeface="Helvetica Neue Light"/>
                <a:hlinkClick r:id="rId8">
                  <a:extLst>
                    <a:ext uri="{A12FA001-AC4F-418D-AE19-62706E023703}">
                      <ahyp:hlinkClr val="tx"/>
                    </a:ext>
                  </a:extLst>
                </a:hlinkClick>
              </a:rPr>
              <a:t>fb page</a:t>
            </a:r>
            <a:r>
              <a:rPr lang="en-GB" sz="1100">
                <a:solidFill>
                  <a:srgbClr val="000000"/>
                </a:solidFill>
                <a:latin typeface="Helvetica Neue Light"/>
                <a:ea typeface="Helvetica Neue Light"/>
                <a:cs typeface="Helvetica Neue Light"/>
                <a:sym typeface="Helvetica Neue Light"/>
              </a:rPr>
              <a:t>)</a:t>
            </a:r>
            <a:endParaRPr sz="1100">
              <a:solidFill>
                <a:srgbClr val="000000"/>
              </a:solidFill>
              <a:latin typeface="Helvetica Neue Light"/>
              <a:ea typeface="Helvetica Neue Light"/>
              <a:cs typeface="Helvetica Neue Light"/>
              <a:sym typeface="Helvetica Neue Light"/>
            </a:endParaRPr>
          </a:p>
          <a:p>
            <a:pPr indent="-298450" lvl="0" marL="457200" rtl="0" algn="l">
              <a:lnSpc>
                <a:spcPct val="115000"/>
              </a:lnSpc>
              <a:spcBef>
                <a:spcPts val="0"/>
              </a:spcBef>
              <a:spcAft>
                <a:spcPts val="0"/>
              </a:spcAft>
              <a:buClr>
                <a:srgbClr val="000000"/>
              </a:buClr>
              <a:buSzPts val="1100"/>
              <a:buFont typeface="Helvetica Neue Light"/>
              <a:buChar char="●"/>
            </a:pPr>
            <a:r>
              <a:rPr lang="en-GB" sz="1100">
                <a:solidFill>
                  <a:srgbClr val="000000"/>
                </a:solidFill>
                <a:latin typeface="Helvetica Neue Light"/>
                <a:ea typeface="Helvetica Neue Light"/>
                <a:cs typeface="Helvetica Neue Light"/>
                <a:sym typeface="Helvetica Neue Light"/>
              </a:rPr>
              <a:t>Bushfire facts  - </a:t>
            </a:r>
            <a:r>
              <a:rPr lang="en-GB" sz="1100" u="sng">
                <a:solidFill>
                  <a:schemeClr val="hlink"/>
                </a:solidFill>
                <a:latin typeface="Helvetica Neue Light"/>
                <a:ea typeface="Helvetica Neue Light"/>
                <a:cs typeface="Helvetica Neue Light"/>
                <a:sym typeface="Helvetica Neue Light"/>
                <a:hlinkClick r:id="rId9"/>
              </a:rPr>
              <a:t>https://www.bushfirefacts.org/</a:t>
            </a:r>
            <a:endParaRPr sz="1100">
              <a:solidFill>
                <a:srgbClr val="000000"/>
              </a:solidFill>
              <a:latin typeface="Helvetica Neue Light"/>
              <a:ea typeface="Helvetica Neue Light"/>
              <a:cs typeface="Helvetica Neue Light"/>
              <a:sym typeface="Helvetica Neue Light"/>
            </a:endParaRPr>
          </a:p>
          <a:p>
            <a:pPr indent="-298450" lvl="0" marL="457200" rtl="0" algn="l">
              <a:spcBef>
                <a:spcPts val="0"/>
              </a:spcBef>
              <a:spcAft>
                <a:spcPts val="0"/>
              </a:spcAft>
              <a:buClr>
                <a:srgbClr val="000000"/>
              </a:buClr>
              <a:buSzPts val="1100"/>
              <a:buFont typeface="Helvetica Neue Light"/>
              <a:buChar char="●"/>
            </a:pPr>
            <a:r>
              <a:rPr lang="en-GB" sz="1200">
                <a:solidFill>
                  <a:srgbClr val="121212"/>
                </a:solidFill>
                <a:highlight>
                  <a:srgbClr val="FFFFFF"/>
                </a:highlight>
                <a:latin typeface="Helvetica Neue"/>
                <a:ea typeface="Helvetica Neue"/>
                <a:cs typeface="Helvetica Neue"/>
                <a:sym typeface="Helvetica Neue"/>
              </a:rPr>
              <a:t>15 April 2021</a:t>
            </a:r>
            <a:r>
              <a:rPr lang="en-GB" sz="1200">
                <a:solidFill>
                  <a:srgbClr val="121212"/>
                </a:solidFill>
                <a:highlight>
                  <a:srgbClr val="FFFFFF"/>
                </a:highlight>
                <a:uFill>
                  <a:noFill/>
                </a:uFill>
                <a:latin typeface="Helvetica Neue"/>
                <a:ea typeface="Helvetica Neue"/>
                <a:cs typeface="Helvetica Neue"/>
                <a:sym typeface="Helvetica Neue"/>
                <a:hlinkClick r:id="rId10">
                  <a:extLst>
                    <a:ext uri="{A12FA001-AC4F-418D-AE19-62706E023703}">
                      <ahyp:hlinkClr val="tx"/>
                    </a:ext>
                  </a:extLst>
                </a:hlinkClick>
              </a:rPr>
              <a:t> </a:t>
            </a:r>
            <a:r>
              <a:rPr lang="en-GB" sz="1200" u="sng">
                <a:solidFill>
                  <a:schemeClr val="hlink"/>
                </a:solidFill>
                <a:highlight>
                  <a:srgbClr val="FFFFFF"/>
                </a:highlight>
                <a:latin typeface="Helvetica Neue"/>
                <a:ea typeface="Helvetica Neue"/>
                <a:cs typeface="Helvetica Neue"/>
                <a:sym typeface="Helvetica Neue"/>
                <a:hlinkClick r:id="rId11"/>
              </a:rPr>
              <a:t>WWF Australia creates legal fund to fight projects threatening forests after black summer bushfires</a:t>
            </a:r>
            <a:r>
              <a:rPr lang="en-GB" sz="1200">
                <a:solidFill>
                  <a:srgbClr val="121212"/>
                </a:solidFill>
                <a:highlight>
                  <a:srgbClr val="FFFFFF"/>
                </a:highlight>
                <a:latin typeface="Helvetica Neue"/>
                <a:ea typeface="Helvetica Neue"/>
                <a:cs typeface="Helvetica Neue"/>
                <a:sym typeface="Helvetica Neue"/>
              </a:rPr>
              <a:t> The Guardian (the unburnt six including the south coast forest)</a:t>
            </a:r>
            <a:endParaRPr sz="1100">
              <a:solidFill>
                <a:srgbClr val="000000"/>
              </a:solidFill>
              <a:latin typeface="Helvetica Neue Light"/>
              <a:ea typeface="Helvetica Neue Light"/>
              <a:cs typeface="Helvetica Neue Light"/>
              <a:sym typeface="Helvetica Neue Light"/>
            </a:endParaRPr>
          </a:p>
          <a:p>
            <a:pPr indent="0" lvl="0" marL="0" rtl="0" algn="l">
              <a:lnSpc>
                <a:spcPct val="115000"/>
              </a:lnSpc>
              <a:spcBef>
                <a:spcPts val="1600"/>
              </a:spcBef>
              <a:spcAft>
                <a:spcPts val="0"/>
              </a:spcAft>
              <a:buSzPts val="1800"/>
              <a:buNone/>
            </a:pPr>
            <a:r>
              <a:rPr b="1" lang="en-GB" sz="1100">
                <a:solidFill>
                  <a:schemeClr val="dk1"/>
                </a:solidFill>
                <a:latin typeface="Helvetica Neue"/>
                <a:ea typeface="Helvetica Neue"/>
                <a:cs typeface="Helvetica Neue"/>
                <a:sym typeface="Helvetica Neue"/>
              </a:rPr>
              <a:t>POSTSCRIPT: SAVING FORESTS IS CLIMATE ACTION</a:t>
            </a:r>
            <a:endParaRPr b="1" sz="11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SzPts val="1800"/>
              <a:buNone/>
            </a:pPr>
            <a:r>
              <a:rPr lang="en-GB" sz="1100">
                <a:solidFill>
                  <a:schemeClr val="dk1"/>
                </a:solidFill>
                <a:latin typeface="Helvetica Neue Light"/>
                <a:ea typeface="Helvetica Neue Light"/>
                <a:cs typeface="Helvetica Neue Light"/>
                <a:sym typeface="Helvetica Neue Light"/>
              </a:rPr>
              <a:t>The bushfires are pushing more than </a:t>
            </a:r>
            <a:r>
              <a:rPr lang="en-GB" sz="1100" u="sng">
                <a:solidFill>
                  <a:schemeClr val="hlink"/>
                </a:solidFill>
                <a:latin typeface="Helvetica Neue Light"/>
                <a:ea typeface="Helvetica Neue Light"/>
                <a:cs typeface="Helvetica Neue Light"/>
                <a:sym typeface="Helvetica Neue Light"/>
                <a:hlinkClick r:id="rId12"/>
              </a:rPr>
              <a:t>49 animal species </a:t>
            </a:r>
            <a:r>
              <a:rPr lang="en-GB" sz="1100">
                <a:solidFill>
                  <a:schemeClr val="dk1"/>
                </a:solidFill>
                <a:latin typeface="Helvetica Neue Light"/>
                <a:ea typeface="Helvetica Neue Light"/>
                <a:cs typeface="Helvetica Neue Light"/>
                <a:sym typeface="Helvetica Neue Light"/>
              </a:rPr>
              <a:t>towards extinction. Continuing to log native forest after the fires will be last of a thousand cuts. Let’s use Citizens Science to protect the big old trees while we push for 100% plantations. Proforestation (retaining our big trees) will reverse global warming and sustain fauna. One great example is Tasmania’s emissions fell to below net zero in a 2018 report due to the Gunns Ltd’s pulp mill not being built and reduction in logging areas. </a:t>
            </a:r>
            <a:endParaRPr sz="11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SzPts val="1800"/>
              <a:buNone/>
            </a:pPr>
            <a:r>
              <a:t/>
            </a:r>
            <a:endParaRPr sz="11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SzPts val="1800"/>
              <a:buNone/>
            </a:pPr>
            <a:r>
              <a:t/>
            </a:r>
            <a:endParaRPr sz="1100">
              <a:latin typeface="Helvetica Neue Light"/>
              <a:ea typeface="Helvetica Neue Light"/>
              <a:cs typeface="Helvetica Neue Light"/>
              <a:sym typeface="Helvetica Neue Light"/>
            </a:endParaRPr>
          </a:p>
          <a:p>
            <a:pPr indent="0" lvl="0" marL="0" rtl="0" algn="l">
              <a:lnSpc>
                <a:spcPct val="115000"/>
              </a:lnSpc>
              <a:spcBef>
                <a:spcPts val="1600"/>
              </a:spcBef>
              <a:spcAft>
                <a:spcPts val="1600"/>
              </a:spcAft>
              <a:buSzPts val="1800"/>
              <a:buNone/>
            </a:pPr>
            <a:r>
              <a:t/>
            </a:r>
            <a:endParaRPr sz="1100">
              <a:latin typeface="Helvetica Neue Light"/>
              <a:ea typeface="Helvetica Neue Light"/>
              <a:cs typeface="Helvetica Neue Light"/>
              <a:sym typeface="Helvetica Neue Light"/>
            </a:endParaRPr>
          </a:p>
        </p:txBody>
      </p:sp>
      <p:sp>
        <p:nvSpPr>
          <p:cNvPr id="285" name="Google Shape;285;p23"/>
          <p:cNvSpPr txBox="1"/>
          <p:nvPr/>
        </p:nvSpPr>
        <p:spPr>
          <a:xfrm>
            <a:off x="814900" y="512625"/>
            <a:ext cx="78783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Check websites, get on email lists &amp; facebook pages</a:t>
            </a:r>
            <a:endParaRPr b="0" i="0" sz="1800" u="none" cap="none" strike="noStrike">
              <a:solidFill>
                <a:srgbClr val="6CC24A"/>
              </a:solidFill>
              <a:latin typeface="Archivo Black"/>
              <a:ea typeface="Archivo Black"/>
              <a:cs typeface="Archivo Black"/>
              <a:sym typeface="Archiv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9" name="Shape 289"/>
        <p:cNvGrpSpPr/>
        <p:nvPr/>
      </p:nvGrpSpPr>
      <p:grpSpPr>
        <a:xfrm>
          <a:off x="0" y="0"/>
          <a:ext cx="0" cy="0"/>
          <a:chOff x="0" y="0"/>
          <a:chExt cx="0" cy="0"/>
        </a:xfrm>
      </p:grpSpPr>
      <p:sp>
        <p:nvSpPr>
          <p:cNvPr id="290" name="Google Shape;290;gcd823b60b4_0_9"/>
          <p:cNvSpPr txBox="1"/>
          <p:nvPr>
            <p:ph idx="1" type="body"/>
          </p:nvPr>
        </p:nvSpPr>
        <p:spPr>
          <a:xfrm>
            <a:off x="738300" y="1284450"/>
            <a:ext cx="76674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en-GB" sz="1100">
                <a:solidFill>
                  <a:srgbClr val="222222"/>
                </a:solidFill>
                <a:highlight>
                  <a:srgbClr val="FFFFFF"/>
                </a:highlight>
              </a:rPr>
              <a:t>Community attitudes to native forest logging</a:t>
            </a:r>
            <a:endParaRPr b="1" sz="1100">
              <a:solidFill>
                <a:srgbClr val="222222"/>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GB" sz="1100" u="sng">
                <a:solidFill>
                  <a:srgbClr val="1155CC"/>
                </a:solidFill>
                <a:highlight>
                  <a:srgbClr val="FFFFFF"/>
                </a:highlight>
                <a:hlinkClick r:id="rId3">
                  <a:extLst>
                    <a:ext uri="{A12FA001-AC4F-418D-AE19-62706E023703}">
                      <ahyp:hlinkClr val="tx"/>
                    </a:ext>
                  </a:extLst>
                </a:hlinkClick>
              </a:rPr>
              <a:t>https://npansw.org.au/wp-content/uploads/2019/02/Social-License-Report.pdf</a:t>
            </a:r>
            <a:endParaRPr sz="1100" u="sng">
              <a:solidFill>
                <a:srgbClr val="1155CC"/>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GB" sz="1100" u="sng">
                <a:solidFill>
                  <a:srgbClr val="1155CC"/>
                </a:solidFill>
                <a:highlight>
                  <a:srgbClr val="FFFFFF"/>
                </a:highlight>
                <a:hlinkClick r:id="rId4">
                  <a:extLst>
                    <a:ext uri="{A12FA001-AC4F-418D-AE19-62706E023703}">
                      <ahyp:hlinkClr val="tx"/>
                    </a:ext>
                  </a:extLst>
                </a:hlinkClick>
              </a:rPr>
              <a:t>http://woodchippingsux.net/FWPA%20download.htm</a:t>
            </a:r>
            <a:endParaRPr sz="1100" u="sng">
              <a:solidFill>
                <a:srgbClr val="1155CC"/>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GB" sz="1100" u="sng">
                <a:solidFill>
                  <a:srgbClr val="1155CC"/>
                </a:solidFill>
                <a:highlight>
                  <a:srgbClr val="FFFFFF"/>
                </a:highlight>
                <a:hlinkClick r:id="rId5">
                  <a:extLst>
                    <a:ext uri="{A12FA001-AC4F-418D-AE19-62706E023703}">
                      <ahyp:hlinkClr val="tx"/>
                    </a:ext>
                  </a:extLst>
                </a:hlinkClick>
              </a:rPr>
              <a:t>http://www.chipstop.savetheforests.org.au/poll%20flyer%20A5-3polls.pdf</a:t>
            </a:r>
            <a:endParaRPr sz="1100" u="sng">
              <a:solidFill>
                <a:srgbClr val="1155CC"/>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GB" sz="1100">
                <a:solidFill>
                  <a:srgbClr val="222222"/>
                </a:solidFill>
                <a:highlight>
                  <a:srgbClr val="FFFFFF"/>
                </a:highlight>
              </a:rPr>
              <a:t>Subsidies to the logging industry</a:t>
            </a:r>
            <a:endParaRPr b="1" sz="1100">
              <a:solidFill>
                <a:srgbClr val="222222"/>
              </a:solidFill>
              <a:highlight>
                <a:srgbClr val="FFFFFF"/>
              </a:highlight>
            </a:endParaRPr>
          </a:p>
          <a:p>
            <a:pPr indent="0" lvl="0" marL="0" rtl="0" algn="l">
              <a:lnSpc>
                <a:spcPct val="115000"/>
              </a:lnSpc>
              <a:spcBef>
                <a:spcPts val="1200"/>
              </a:spcBef>
              <a:spcAft>
                <a:spcPts val="0"/>
              </a:spcAft>
              <a:buSzPts val="1800"/>
              <a:buNone/>
            </a:pPr>
            <a:r>
              <a:rPr lang="en-GB" sz="1100" u="sng">
                <a:solidFill>
                  <a:srgbClr val="1155CC"/>
                </a:solidFill>
                <a:highlight>
                  <a:srgbClr val="FFFFFF"/>
                </a:highlight>
                <a:hlinkClick r:id="rId6">
                  <a:extLst>
                    <a:ext uri="{A12FA001-AC4F-418D-AE19-62706E023703}">
                      <ahyp:hlinkClr val="tx"/>
                    </a:ext>
                  </a:extLst>
                </a:hlinkClick>
              </a:rPr>
              <a:t>http://www.chipstop.savetheforests.org.au/subsidies.htm</a:t>
            </a:r>
            <a:endParaRPr sz="11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SzPts val="1800"/>
              <a:buNone/>
            </a:pPr>
            <a:r>
              <a:t/>
            </a:r>
            <a:endParaRPr sz="1100">
              <a:latin typeface="Helvetica Neue Light"/>
              <a:ea typeface="Helvetica Neue Light"/>
              <a:cs typeface="Helvetica Neue Light"/>
              <a:sym typeface="Helvetica Neue Light"/>
            </a:endParaRPr>
          </a:p>
          <a:p>
            <a:pPr indent="0" lvl="0" marL="0" rtl="0" algn="l">
              <a:lnSpc>
                <a:spcPct val="115000"/>
              </a:lnSpc>
              <a:spcBef>
                <a:spcPts val="1600"/>
              </a:spcBef>
              <a:spcAft>
                <a:spcPts val="1600"/>
              </a:spcAft>
              <a:buSzPts val="1800"/>
              <a:buNone/>
            </a:pPr>
            <a:r>
              <a:t/>
            </a:r>
            <a:endParaRPr sz="1100">
              <a:latin typeface="Helvetica Neue Light"/>
              <a:ea typeface="Helvetica Neue Light"/>
              <a:cs typeface="Helvetica Neue Light"/>
              <a:sym typeface="Helvetica Neue Light"/>
            </a:endParaRPr>
          </a:p>
        </p:txBody>
      </p:sp>
      <p:sp>
        <p:nvSpPr>
          <p:cNvPr id="291" name="Google Shape;291;gcd823b60b4_0_9"/>
          <p:cNvSpPr txBox="1"/>
          <p:nvPr/>
        </p:nvSpPr>
        <p:spPr>
          <a:xfrm>
            <a:off x="814900" y="512625"/>
            <a:ext cx="78783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More links from SERCA</a:t>
            </a:r>
            <a:endParaRPr b="0" i="0" sz="1800" u="none" cap="none" strike="noStrike">
              <a:solidFill>
                <a:srgbClr val="6CC24A"/>
              </a:solidFill>
              <a:latin typeface="Archivo Black"/>
              <a:ea typeface="Archivo Black"/>
              <a:cs typeface="Archivo Black"/>
              <a:sym typeface="Archiv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d556680de5_0_13"/>
          <p:cNvSpPr txBox="1"/>
          <p:nvPr>
            <p:ph type="title"/>
          </p:nvPr>
        </p:nvSpPr>
        <p:spPr>
          <a:xfrm>
            <a:off x="311700" y="486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Tonights  info sharing</a:t>
            </a:r>
            <a:endParaRPr/>
          </a:p>
        </p:txBody>
      </p:sp>
      <p:sp>
        <p:nvSpPr>
          <p:cNvPr id="157" name="Google Shape;157;gd556680de5_0_13"/>
          <p:cNvSpPr txBox="1"/>
          <p:nvPr>
            <p:ph idx="1" type="body"/>
          </p:nvPr>
        </p:nvSpPr>
        <p:spPr>
          <a:xfrm>
            <a:off x="311700" y="10590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I am a south coast based member of Canberra Forest Alliance. I will advise a range of activities Canberra people can get involved in - some </a:t>
            </a:r>
            <a:r>
              <a:rPr lang="en-GB"/>
              <a:t>local, some on the south coast.</a:t>
            </a:r>
            <a:endParaRPr/>
          </a:p>
          <a:p>
            <a:pPr indent="-342900" lvl="0" marL="457200" rtl="0" algn="l">
              <a:spcBef>
                <a:spcPts val="0"/>
              </a:spcBef>
              <a:spcAft>
                <a:spcPts val="0"/>
              </a:spcAft>
              <a:buSzPts val="1800"/>
              <a:buChar char="●"/>
            </a:pPr>
            <a:r>
              <a:rPr lang="en-GB"/>
              <a:t>Links to all events and activities covered will be sent to participants</a:t>
            </a:r>
            <a:endParaRPr/>
          </a:p>
          <a:p>
            <a:pPr indent="-342900" lvl="0" marL="457200" rtl="0" algn="l">
              <a:spcBef>
                <a:spcPts val="0"/>
              </a:spcBef>
              <a:spcAft>
                <a:spcPts val="0"/>
              </a:spcAft>
              <a:buSzPts val="1800"/>
              <a:buChar char="●"/>
            </a:pPr>
            <a:r>
              <a:rPr lang="en-GB"/>
              <a:t>Canberra Forest Alliance will answer all queries about any of these and forward to the relevant group.</a:t>
            </a:r>
            <a:endParaRPr/>
          </a:p>
          <a:p>
            <a:pPr indent="0" lvl="0" marL="0" rtl="0" algn="l">
              <a:spcBef>
                <a:spcPts val="0"/>
              </a:spcBef>
              <a:spcAft>
                <a:spcPts val="0"/>
              </a:spcAft>
              <a:buNone/>
            </a:pPr>
            <a:r>
              <a:t/>
            </a:r>
            <a:endParaRPr/>
          </a:p>
          <a:p>
            <a:pPr indent="0" lvl="0" marL="0" rtl="0" algn="l">
              <a:lnSpc>
                <a:spcPct val="150000"/>
              </a:lnSpc>
              <a:spcBef>
                <a:spcPts val="0"/>
              </a:spcBef>
              <a:spcAft>
                <a:spcPts val="0"/>
              </a:spcAft>
              <a:buClr>
                <a:schemeClr val="dk1"/>
              </a:buClr>
              <a:buSzPts val="1400"/>
              <a:buFont typeface="Arial"/>
              <a:buNone/>
            </a:pPr>
            <a:r>
              <a:rPr b="1" lang="en-GB" sz="1400">
                <a:solidFill>
                  <a:schemeClr val="dk1"/>
                </a:solidFill>
                <a:latin typeface="Helvetica Neue"/>
                <a:ea typeface="Helvetica Neue"/>
                <a:cs typeface="Helvetica Neue"/>
                <a:sym typeface="Helvetica Neue"/>
              </a:rPr>
              <a:t>Canberra Forest Alliance</a:t>
            </a:r>
            <a:r>
              <a:rPr lang="en-GB" sz="1400">
                <a:solidFill>
                  <a:schemeClr val="dk1"/>
                </a:solidFill>
                <a:latin typeface="Helvetica Neue Light"/>
                <a:ea typeface="Helvetica Neue Light"/>
                <a:cs typeface="Helvetica Neue Light"/>
                <a:sym typeface="Helvetica Neue Light"/>
              </a:rPr>
              <a:t> </a:t>
            </a:r>
            <a:r>
              <a:rPr lang="en-GB" sz="1400" u="sng">
                <a:solidFill>
                  <a:schemeClr val="accent5"/>
                </a:solidFill>
                <a:latin typeface="Helvetica Neue Light"/>
                <a:ea typeface="Helvetica Neue Light"/>
                <a:cs typeface="Helvetica Neue Light"/>
                <a:sym typeface="Helvetica Neue Light"/>
                <a:hlinkClick r:id="rId3">
                  <a:extLst>
                    <a:ext uri="{A12FA001-AC4F-418D-AE19-62706E023703}">
                      <ahyp:hlinkClr val="tx"/>
                    </a:ext>
                  </a:extLst>
                </a:hlinkClick>
              </a:rPr>
              <a:t>forestnwk@gmail.com</a:t>
            </a:r>
            <a:br>
              <a:rPr lang="en-GB" sz="1400">
                <a:solidFill>
                  <a:schemeClr val="dk1"/>
                </a:solidFill>
                <a:latin typeface="Helvetica Neue Light"/>
                <a:ea typeface="Helvetica Neue Light"/>
                <a:cs typeface="Helvetica Neue Light"/>
                <a:sym typeface="Helvetica Neue Light"/>
              </a:rPr>
            </a:br>
            <a:r>
              <a:rPr lang="en-GB" sz="1400">
                <a:solidFill>
                  <a:schemeClr val="dk1"/>
                </a:solidFill>
                <a:latin typeface="Helvetica Neue Light"/>
                <a:ea typeface="Helvetica Neue Light"/>
                <a:cs typeface="Helvetica Neue Light"/>
                <a:sym typeface="Helvetica Neue Light"/>
              </a:rPr>
              <a:t>is on Facebook</a:t>
            </a:r>
            <a:endParaRPr sz="140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p>
          <a:p>
            <a:pPr indent="0" lvl="0" marL="2340000" rtl="0" algn="l">
              <a:spcBef>
                <a:spcPts val="0"/>
              </a:spcBef>
              <a:spcAft>
                <a:spcPts val="0"/>
              </a:spcAft>
              <a:buNone/>
            </a:pPr>
            <a:r>
              <a:rPr lang="en-GB"/>
              <a:t>Joslyn van der Moolen Secretary</a:t>
            </a:r>
            <a:br>
              <a:rPr lang="en-GB"/>
            </a:br>
            <a:r>
              <a:rPr lang="en-GB"/>
              <a:t>Coastwatchers Association Inc - South Coast NSW</a:t>
            </a:r>
            <a:endParaRPr/>
          </a:p>
        </p:txBody>
      </p:sp>
      <p:pic>
        <p:nvPicPr>
          <p:cNvPr id="158" name="Google Shape;158;gd556680de5_0_13"/>
          <p:cNvPicPr preferRelativeResize="0"/>
          <p:nvPr/>
        </p:nvPicPr>
        <p:blipFill>
          <a:blip r:embed="rId4">
            <a:alphaModFix/>
          </a:blip>
          <a:stretch>
            <a:fillRect/>
          </a:stretch>
        </p:blipFill>
        <p:spPr>
          <a:xfrm>
            <a:off x="5698563" y="3390063"/>
            <a:ext cx="3133725" cy="828675"/>
          </a:xfrm>
          <a:prstGeom prst="rect">
            <a:avLst/>
          </a:prstGeom>
          <a:noFill/>
          <a:ln>
            <a:noFill/>
          </a:ln>
        </p:spPr>
      </p:pic>
      <p:pic>
        <p:nvPicPr>
          <p:cNvPr id="159" name="Google Shape;159;gd556680de5_0_13"/>
          <p:cNvPicPr preferRelativeResize="0"/>
          <p:nvPr/>
        </p:nvPicPr>
        <p:blipFill rotWithShape="1">
          <a:blip r:embed="rId5">
            <a:alphaModFix/>
          </a:blip>
          <a:srcRect b="0" l="0" r="0" t="0"/>
          <a:stretch/>
        </p:blipFill>
        <p:spPr>
          <a:xfrm>
            <a:off x="436675" y="4218739"/>
            <a:ext cx="2041152" cy="5227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4"/>
          <p:cNvSpPr txBox="1"/>
          <p:nvPr>
            <p:ph idx="1" type="body"/>
          </p:nvPr>
        </p:nvSpPr>
        <p:spPr>
          <a:xfrm>
            <a:off x="201375" y="911050"/>
            <a:ext cx="8520600" cy="384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sz="1100">
                <a:solidFill>
                  <a:srgbClr val="333333"/>
                </a:solidFill>
                <a:highlight>
                  <a:srgbClr val="FFFFFF"/>
                </a:highlight>
                <a:latin typeface="Helvetica Neue Light"/>
                <a:ea typeface="Helvetica Neue Light"/>
                <a:cs typeface="Helvetica Neue Light"/>
                <a:sym typeface="Helvetica Neue Light"/>
              </a:rPr>
              <a:t>The EPA has commissioned a 17 Sep 2020 </a:t>
            </a:r>
            <a:r>
              <a:rPr lang="en-GB" sz="1100" u="sng">
                <a:solidFill>
                  <a:srgbClr val="33698A"/>
                </a:solidFill>
                <a:highlight>
                  <a:srgbClr val="FFFFFF"/>
                </a:highlight>
                <a:latin typeface="Helvetica Neue Light"/>
                <a:ea typeface="Helvetica Neue Light"/>
                <a:cs typeface="Helvetica Neue Light"/>
                <a:sym typeface="Helvetica Neue Light"/>
                <a:hlinkClick r:id="rId3">
                  <a:extLst>
                    <a:ext uri="{A12FA001-AC4F-418D-AE19-62706E023703}">
                      <ahyp:hlinkClr val="tx"/>
                    </a:ext>
                  </a:extLst>
                </a:hlinkClick>
              </a:rPr>
              <a:t>report by independent ecologist Dr Andrew Smith (PDF 2.4MB)</a:t>
            </a:r>
            <a:r>
              <a:rPr lang="en-GB" sz="1100">
                <a:solidFill>
                  <a:srgbClr val="333333"/>
                </a:solidFill>
                <a:highlight>
                  <a:srgbClr val="FFFFFF"/>
                </a:highlight>
                <a:latin typeface="Helvetica Neue Light"/>
                <a:ea typeface="Helvetica Neue Light"/>
                <a:cs typeface="Helvetica Neue Light"/>
                <a:sym typeface="Helvetica Neue Light"/>
              </a:rPr>
              <a:t> who considered the Coastal IFOA and site specific operating conditions in the context of the environmental risks of harvesting timber in burnt landscapes. </a:t>
            </a:r>
            <a:endParaRPr sz="1100">
              <a:solidFill>
                <a:srgbClr val="333333"/>
              </a:solidFill>
              <a:highlight>
                <a:srgbClr val="FFFFFF"/>
              </a:highlight>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SzPts val="1800"/>
              <a:buNone/>
            </a:pPr>
            <a:r>
              <a:rPr i="1" lang="en-GB" sz="1100">
                <a:solidFill>
                  <a:srgbClr val="333333"/>
                </a:solidFill>
                <a:highlight>
                  <a:srgbClr val="FFFFFF"/>
                </a:highlight>
                <a:latin typeface="Helvetica Neue Light"/>
                <a:ea typeface="Helvetica Neue Light"/>
                <a:cs typeface="Helvetica Neue Light"/>
                <a:sym typeface="Helvetica Neue Light"/>
              </a:rPr>
              <a:t>Two page Executive Summary with 15 dot points recommends at least 12 months of non-logging post fires.  David Lindenmayer recommends 40 to 100 years.  Citizens science surveys Compartment Scale Components in Table 1 (page10).</a:t>
            </a:r>
            <a:endParaRPr i="1" sz="1100">
              <a:solidFill>
                <a:srgbClr val="333333"/>
              </a:solidFill>
              <a:highlight>
                <a:srgbClr val="FFFFFF"/>
              </a:highlight>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Clr>
                <a:schemeClr val="dk1"/>
              </a:buClr>
              <a:buSzPts val="1100"/>
              <a:buFont typeface="Arial"/>
              <a:buNone/>
            </a:pPr>
            <a:r>
              <a:rPr i="1" lang="en-GB" sz="1100" u="sng">
                <a:solidFill>
                  <a:srgbClr val="1155CC"/>
                </a:solidFill>
                <a:highlight>
                  <a:srgbClr val="FFFFFF"/>
                </a:highlight>
                <a:latin typeface="Helvetica Neue Light"/>
                <a:ea typeface="Helvetica Neue Light"/>
                <a:cs typeface="Helvetica Neue Light"/>
                <a:sym typeface="Helvetica Neue Light"/>
                <a:hlinkClick r:id="rId4">
                  <a:extLst>
                    <a:ext uri="{A12FA001-AC4F-418D-AE19-62706E023703}">
                      <ahyp:hlinkClr val="tx"/>
                    </a:ext>
                  </a:extLst>
                </a:hlinkClick>
              </a:rPr>
              <a:t>EPA Stop Work Order Fact Sheet</a:t>
            </a:r>
            <a:r>
              <a:rPr i="1" lang="en-GB" sz="1100">
                <a:solidFill>
                  <a:srgbClr val="333333"/>
                </a:solidFill>
                <a:highlight>
                  <a:srgbClr val="FFFFFF"/>
                </a:highlight>
                <a:latin typeface="Helvetica Neue Light"/>
                <a:ea typeface="Helvetica Neue Light"/>
                <a:cs typeface="Helvetica Neue Light"/>
                <a:sym typeface="Helvetica Neue Light"/>
              </a:rPr>
              <a:t>    </a:t>
            </a:r>
            <a:r>
              <a:rPr i="1" lang="en-GB" sz="1100" u="sng">
                <a:solidFill>
                  <a:srgbClr val="1155CC"/>
                </a:solidFill>
                <a:highlight>
                  <a:srgbClr val="FFFFFF"/>
                </a:highlight>
                <a:latin typeface="Helvetica Neue Light"/>
                <a:ea typeface="Helvetica Neue Light"/>
                <a:cs typeface="Helvetica Neue Light"/>
                <a:sym typeface="Helvetica Neue Light"/>
                <a:hlinkClick r:id="rId5">
                  <a:extLst>
                    <a:ext uri="{A12FA001-AC4F-418D-AE19-62706E023703}">
                      <ahyp:hlinkClr val="tx"/>
                    </a:ext>
                  </a:extLst>
                </a:hlinkClick>
              </a:rPr>
              <a:t>Wild Cattle Creek Stop Work Order</a:t>
            </a:r>
            <a:r>
              <a:rPr i="1" lang="en-GB" sz="1100">
                <a:solidFill>
                  <a:srgbClr val="333333"/>
                </a:solidFill>
                <a:highlight>
                  <a:srgbClr val="FFFFFF"/>
                </a:highlight>
                <a:latin typeface="Helvetica Neue Light"/>
                <a:ea typeface="Helvetica Neue Light"/>
                <a:cs typeface="Helvetica Neue Light"/>
                <a:sym typeface="Helvetica Neue Light"/>
              </a:rPr>
              <a:t>  </a:t>
            </a:r>
            <a:r>
              <a:rPr i="1" lang="en-GB" sz="1100" u="sng">
                <a:solidFill>
                  <a:srgbClr val="1155CC"/>
                </a:solidFill>
                <a:highlight>
                  <a:srgbClr val="FFFFFF"/>
                </a:highlight>
                <a:latin typeface="Helvetica Neue Light"/>
                <a:ea typeface="Helvetica Neue Light"/>
                <a:cs typeface="Helvetica Neue Light"/>
                <a:sym typeface="Helvetica Neue Light"/>
                <a:hlinkClick r:id="rId6">
                  <a:extLst>
                    <a:ext uri="{A12FA001-AC4F-418D-AE19-62706E023703}">
                      <ahyp:hlinkClr val="tx"/>
                    </a:ext>
                  </a:extLst>
                </a:hlinkClick>
              </a:rPr>
              <a:t>South Brooman State Forest Stop Work Order</a:t>
            </a:r>
            <a:endParaRPr i="1" sz="1100">
              <a:solidFill>
                <a:srgbClr val="333333"/>
              </a:solidFill>
              <a:highlight>
                <a:srgbClr val="FFFFFF"/>
              </a:highlight>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Clr>
                <a:schemeClr val="dk1"/>
              </a:buClr>
              <a:buSzPts val="1100"/>
              <a:buFont typeface="Arial"/>
              <a:buNone/>
            </a:pPr>
            <a:r>
              <a:rPr i="1" lang="en-GB" sz="1100" u="sng">
                <a:solidFill>
                  <a:srgbClr val="1155CC"/>
                </a:solidFill>
                <a:highlight>
                  <a:srgbClr val="FFFFFF"/>
                </a:highlight>
                <a:latin typeface="Helvetica Neue Light"/>
                <a:ea typeface="Helvetica Neue Light"/>
                <a:cs typeface="Helvetica Neue Light"/>
                <a:sym typeface="Helvetica Neue Light"/>
                <a:hlinkClick r:id="rId7">
                  <a:extLst>
                    <a:ext uri="{A12FA001-AC4F-418D-AE19-62706E023703}">
                      <ahyp:hlinkClr val="tx"/>
                    </a:ext>
                  </a:extLst>
                </a:hlinkClick>
              </a:rPr>
              <a:t>NEFA audits </a:t>
            </a:r>
            <a:endParaRPr i="1" sz="1100">
              <a:solidFill>
                <a:srgbClr val="333333"/>
              </a:solidFill>
              <a:highlight>
                <a:srgbClr val="FFFFFF"/>
              </a:highlight>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Clr>
                <a:schemeClr val="dk1"/>
              </a:buClr>
              <a:buSzPts val="1100"/>
              <a:buFont typeface="Arial"/>
              <a:buNone/>
            </a:pPr>
            <a:r>
              <a:rPr i="1" lang="en-GB" sz="1100">
                <a:solidFill>
                  <a:srgbClr val="333333"/>
                </a:solidFill>
                <a:highlight>
                  <a:srgbClr val="FFFFFF"/>
                </a:highlight>
                <a:latin typeface="Helvetica Neue Light"/>
                <a:ea typeface="Helvetica Neue Light"/>
                <a:cs typeface="Helvetica Neue Light"/>
                <a:sym typeface="Helvetica Neue Light"/>
              </a:rPr>
              <a:t> </a:t>
            </a:r>
            <a:r>
              <a:rPr lang="en-GB" sz="1100" u="sng">
                <a:solidFill>
                  <a:srgbClr val="1155CC"/>
                </a:solidFill>
                <a:latin typeface="Helvetica Neue Light"/>
                <a:ea typeface="Helvetica Neue Light"/>
                <a:cs typeface="Helvetica Neue Light"/>
                <a:sym typeface="Helvetica Neue Light"/>
                <a:hlinkClick r:id="rId8">
                  <a:extLst>
                    <a:ext uri="{A12FA001-AC4F-418D-AE19-62706E023703}">
                      <ahyp:hlinkClr val="tx"/>
                    </a:ext>
                  </a:extLst>
                </a:hlinkClick>
              </a:rPr>
              <a:t>Enviro Justice</a:t>
            </a:r>
            <a:r>
              <a:rPr lang="en-GB" sz="1100">
                <a:solidFill>
                  <a:schemeClr val="dk1"/>
                </a:solidFill>
                <a:latin typeface="Helvetica Neue Light"/>
                <a:ea typeface="Helvetica Neue Light"/>
                <a:cs typeface="Helvetica Neue Light"/>
                <a:sym typeface="Helvetica Neue Light"/>
              </a:rPr>
              <a:t> – current Victorian Court Cases  - succinct.</a:t>
            </a:r>
            <a:endParaRPr sz="11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Helvetica Neue Light"/>
                <a:ea typeface="Helvetica Neue Light"/>
                <a:cs typeface="Helvetica Neue Light"/>
                <a:sym typeface="Helvetica Neue Light"/>
              </a:rPr>
              <a:t> </a:t>
            </a:r>
            <a:r>
              <a:rPr lang="en-GB" sz="1100" u="sng">
                <a:solidFill>
                  <a:srgbClr val="1155CC"/>
                </a:solidFill>
                <a:latin typeface="Helvetica Neue Light"/>
                <a:ea typeface="Helvetica Neue Light"/>
                <a:cs typeface="Helvetica Neue Light"/>
                <a:sym typeface="Helvetica Neue Light"/>
                <a:hlinkClick r:id="rId9">
                  <a:extLst>
                    <a:ext uri="{A12FA001-AC4F-418D-AE19-62706E023703}">
                      <ahyp:hlinkClr val="tx"/>
                    </a:ext>
                  </a:extLst>
                </a:hlinkClick>
              </a:rPr>
              <a:t>The Great Forest Case</a:t>
            </a:r>
            <a:r>
              <a:rPr lang="en-GB" sz="1100">
                <a:solidFill>
                  <a:schemeClr val="dk1"/>
                </a:solidFill>
                <a:latin typeface="Helvetica Neue Light"/>
                <a:ea typeface="Helvetica Neue Light"/>
                <a:cs typeface="Helvetica Neue Light"/>
                <a:sym typeface="Helvetica Neue Light"/>
              </a:rPr>
              <a:t> – Bob Brown Foundation.</a:t>
            </a:r>
            <a:endParaRPr sz="1100">
              <a:solidFill>
                <a:schemeClr val="dk1"/>
              </a:solidFill>
              <a:latin typeface="Helvetica Neue Light"/>
              <a:ea typeface="Helvetica Neue Light"/>
              <a:cs typeface="Helvetica Neue Light"/>
              <a:sym typeface="Helvetica Neue Light"/>
            </a:endParaRPr>
          </a:p>
          <a:p>
            <a:pPr indent="0" lvl="0" marL="0" marR="4204885" rtl="0" algn="l">
              <a:lnSpc>
                <a:spcPct val="100000"/>
              </a:lnSpc>
              <a:spcBef>
                <a:spcPts val="0"/>
              </a:spcBef>
              <a:spcAft>
                <a:spcPts val="0"/>
              </a:spcAft>
              <a:buSzPts val="1800"/>
              <a:buNone/>
            </a:pPr>
            <a:r>
              <a:rPr lang="en-GB" sz="1100">
                <a:solidFill>
                  <a:schemeClr val="dk1"/>
                </a:solidFill>
                <a:latin typeface="Helvetica Neue Light"/>
                <a:ea typeface="Helvetica Neue Light"/>
                <a:cs typeface="Helvetica Neue Light"/>
                <a:sym typeface="Helvetica Neue Light"/>
              </a:rPr>
              <a:t>Friends of Leadbeater’s Possum v VicForests Case</a:t>
            </a:r>
            <a:r>
              <a:rPr lang="en-GB" sz="1100" u="sng">
                <a:solidFill>
                  <a:srgbClr val="1155CC"/>
                </a:solidFill>
                <a:latin typeface="Helvetica Neue Light"/>
                <a:ea typeface="Helvetica Neue Light"/>
                <a:cs typeface="Helvetica Neue Light"/>
                <a:sym typeface="Helvetica Neue Light"/>
                <a:hlinkClick r:id="rId10">
                  <a:extLst>
                    <a:ext uri="{A12FA001-AC4F-418D-AE19-62706E023703}">
                      <ahyp:hlinkClr val="tx"/>
                    </a:ext>
                  </a:extLst>
                </a:hlinkClick>
              </a:rPr>
              <a:t> Judgement</a:t>
            </a:r>
            <a:r>
              <a:rPr lang="en-GB" sz="1100">
                <a:solidFill>
                  <a:schemeClr val="dk1"/>
                </a:solidFill>
                <a:latin typeface="Helvetica Neue Light"/>
                <a:ea typeface="Helvetica Neue Light"/>
                <a:cs typeface="Helvetica Neue Light"/>
                <a:sym typeface="Helvetica Neue Light"/>
              </a:rPr>
              <a:t>  21 August 2020 (VicForests has appealed). Starts off with each compartment and breach that nullifies exemption from EPBC Act. </a:t>
            </a:r>
            <a:endParaRPr sz="1100">
              <a:solidFill>
                <a:schemeClr val="dk1"/>
              </a:solidFill>
              <a:latin typeface="Helvetica Neue Light"/>
              <a:ea typeface="Helvetica Neue Light"/>
              <a:cs typeface="Helvetica Neue Light"/>
              <a:sym typeface="Helvetica Neue Light"/>
            </a:endParaRPr>
          </a:p>
          <a:p>
            <a:pPr indent="0" lvl="0" marL="0" marR="4204885" rtl="0" algn="l">
              <a:lnSpc>
                <a:spcPct val="100000"/>
              </a:lnSpc>
              <a:spcBef>
                <a:spcPts val="0"/>
              </a:spcBef>
              <a:spcAft>
                <a:spcPts val="0"/>
              </a:spcAft>
              <a:buClr>
                <a:schemeClr val="dk1"/>
              </a:buClr>
              <a:buSzPts val="1100"/>
              <a:buFont typeface="Arial"/>
              <a:buNone/>
            </a:pPr>
            <a:r>
              <a:t/>
            </a:r>
            <a:endParaRPr sz="1100">
              <a:solidFill>
                <a:schemeClr val="dk1"/>
              </a:solidFill>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SzPts val="1100"/>
              <a:buFont typeface="Arial"/>
              <a:buNone/>
            </a:pPr>
            <a:r>
              <a:rPr lang="en-GB" sz="1100" u="sng">
                <a:solidFill>
                  <a:srgbClr val="1155CC"/>
                </a:solidFill>
                <a:latin typeface="Helvetica Neue Light"/>
                <a:ea typeface="Helvetica Neue Light"/>
                <a:cs typeface="Helvetica Neue Light"/>
                <a:sym typeface="Helvetica Neue Light"/>
                <a:hlinkClick r:id="rId11">
                  <a:extLst>
                    <a:ext uri="{A12FA001-AC4F-418D-AE19-62706E023703}">
                      <ahyp:hlinkClr val="tx"/>
                    </a:ext>
                  </a:extLst>
                </a:hlinkClick>
              </a:rPr>
              <a:t>Money Doesn’t Grow On Trees </a:t>
            </a:r>
            <a:r>
              <a:rPr lang="en-GB" sz="1100">
                <a:solidFill>
                  <a:schemeClr val="dk1"/>
                </a:solidFill>
                <a:latin typeface="Helvetica Neue Light"/>
                <a:ea typeface="Helvetica Neue Light"/>
                <a:cs typeface="Helvetica Neue Light"/>
                <a:sym typeface="Helvetica Neue Light"/>
              </a:rPr>
              <a:t>- The Australia Institute - short overview</a:t>
            </a:r>
            <a:endParaRPr sz="11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1600"/>
              </a:spcAft>
              <a:buSzPts val="1800"/>
              <a:buNone/>
            </a:pPr>
            <a:r>
              <a:t/>
            </a:r>
            <a:endParaRPr sz="1100">
              <a:latin typeface="Helvetica Neue Light"/>
              <a:ea typeface="Helvetica Neue Light"/>
              <a:cs typeface="Helvetica Neue Light"/>
              <a:sym typeface="Helvetica Neue Light"/>
            </a:endParaRPr>
          </a:p>
        </p:txBody>
      </p:sp>
      <p:pic>
        <p:nvPicPr>
          <p:cNvPr id="297" name="Google Shape;297;p24"/>
          <p:cNvPicPr preferRelativeResize="0"/>
          <p:nvPr/>
        </p:nvPicPr>
        <p:blipFill rotWithShape="1">
          <a:blip r:embed="rId12">
            <a:alphaModFix/>
          </a:blip>
          <a:srcRect b="0" l="0" r="0" t="0"/>
          <a:stretch/>
        </p:blipFill>
        <p:spPr>
          <a:xfrm>
            <a:off x="5050863" y="2851513"/>
            <a:ext cx="3781425" cy="1095375"/>
          </a:xfrm>
          <a:prstGeom prst="rect">
            <a:avLst/>
          </a:prstGeom>
          <a:noFill/>
          <a:ln>
            <a:noFill/>
          </a:ln>
        </p:spPr>
      </p:pic>
      <p:sp>
        <p:nvSpPr>
          <p:cNvPr id="298" name="Google Shape;298;p24"/>
          <p:cNvSpPr txBox="1"/>
          <p:nvPr/>
        </p:nvSpPr>
        <p:spPr>
          <a:xfrm>
            <a:off x="814900" y="512625"/>
            <a:ext cx="63354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Some useful references</a:t>
            </a:r>
            <a:endParaRPr b="0" i="0" sz="1800" u="none" cap="none" strike="noStrike">
              <a:solidFill>
                <a:srgbClr val="6CC24A"/>
              </a:solidFill>
              <a:latin typeface="Archivo Black"/>
              <a:ea typeface="Archivo Black"/>
              <a:cs typeface="Archivo Black"/>
              <a:sym typeface="Archivo Black"/>
            </a:endParaRPr>
          </a:p>
        </p:txBody>
      </p:sp>
      <p:sp>
        <p:nvSpPr>
          <p:cNvPr id="299" name="Google Shape;299;p24"/>
          <p:cNvSpPr txBox="1"/>
          <p:nvPr/>
        </p:nvSpPr>
        <p:spPr>
          <a:xfrm>
            <a:off x="1324125" y="4399825"/>
            <a:ext cx="766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t>The Aim of Education is not Knowledge but Action </a:t>
            </a:r>
            <a:r>
              <a:rPr lang="en-GB"/>
              <a:t>Herbert Spencer 1820 - 1903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
          <p:cNvPicPr preferRelativeResize="0"/>
          <p:nvPr/>
        </p:nvPicPr>
        <p:blipFill rotWithShape="1">
          <a:blip r:embed="rId3">
            <a:alphaModFix/>
          </a:blip>
          <a:srcRect b="0" l="0" r="0" t="10618"/>
          <a:stretch/>
        </p:blipFill>
        <p:spPr>
          <a:xfrm>
            <a:off x="4370275" y="915350"/>
            <a:ext cx="4773725" cy="3504025"/>
          </a:xfrm>
          <a:prstGeom prst="rect">
            <a:avLst/>
          </a:prstGeom>
          <a:noFill/>
          <a:ln>
            <a:noFill/>
          </a:ln>
        </p:spPr>
      </p:pic>
      <p:sp>
        <p:nvSpPr>
          <p:cNvPr id="165" name="Google Shape;165;p3"/>
          <p:cNvSpPr txBox="1"/>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LOGGING IN NSW</a:t>
            </a:r>
            <a:endParaRPr b="0" i="0" sz="1800" u="none" cap="none" strike="noStrike">
              <a:solidFill>
                <a:srgbClr val="6CC24A"/>
              </a:solidFill>
              <a:latin typeface="Archivo Black"/>
              <a:ea typeface="Archivo Black"/>
              <a:cs typeface="Archivo Black"/>
              <a:sym typeface="Archivo Black"/>
            </a:endParaRPr>
          </a:p>
        </p:txBody>
      </p:sp>
      <p:sp>
        <p:nvSpPr>
          <p:cNvPr id="166" name="Google Shape;166;p3"/>
          <p:cNvSpPr txBox="1"/>
          <p:nvPr/>
        </p:nvSpPr>
        <p:spPr>
          <a:xfrm>
            <a:off x="567000" y="825400"/>
            <a:ext cx="3632100" cy="2628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Helvetica Neue Light"/>
              <a:buChar char="●"/>
            </a:pPr>
            <a:r>
              <a:rPr b="1" i="0" lang="en-GB" sz="1400" u="none" cap="none" strike="noStrike">
                <a:solidFill>
                  <a:srgbClr val="000000"/>
                </a:solidFill>
                <a:latin typeface="Helvetica Neue"/>
                <a:ea typeface="Helvetica Neue"/>
                <a:cs typeface="Helvetica Neue"/>
                <a:sym typeface="Helvetica Neue"/>
              </a:rPr>
              <a:t>Forestry </a:t>
            </a:r>
            <a:r>
              <a:rPr i="0" lang="en-GB" sz="1400" u="none" cap="none" strike="noStrike">
                <a:solidFill>
                  <a:srgbClr val="000000"/>
                </a:solidFill>
                <a:latin typeface="Helvetica Neue Light"/>
                <a:ea typeface="Helvetica Neue Light"/>
                <a:cs typeface="Helvetica Neue Light"/>
                <a:sym typeface="Helvetica Neue Light"/>
              </a:rPr>
              <a:t>Corporation of NSW </a:t>
            </a:r>
            <a:r>
              <a:rPr b="0" i="0" lang="en-GB" sz="1400" u="none" cap="none" strike="noStrike">
                <a:solidFill>
                  <a:srgbClr val="000000"/>
                </a:solidFill>
                <a:latin typeface="Helvetica Neue Light"/>
                <a:ea typeface="Helvetica Neue Light"/>
                <a:cs typeface="Helvetica Neue Light"/>
                <a:sym typeface="Helvetica Neue Light"/>
              </a:rPr>
              <a:t>(forestry) </a:t>
            </a:r>
            <a:r>
              <a:rPr lang="en-GB">
                <a:solidFill>
                  <a:schemeClr val="dk1"/>
                </a:solidFill>
                <a:latin typeface="Helvetica Neue Light"/>
                <a:ea typeface="Helvetica Neue Light"/>
                <a:cs typeface="Helvetica Neue Light"/>
                <a:sym typeface="Helvetica Neue Light"/>
              </a:rPr>
              <a:t> </a:t>
            </a:r>
            <a:r>
              <a:rPr b="1" lang="en-GB">
                <a:solidFill>
                  <a:schemeClr val="dk1"/>
                </a:solidFill>
                <a:latin typeface="Helvetica Neue"/>
                <a:ea typeface="Helvetica Neue"/>
                <a:cs typeface="Helvetica Neue"/>
                <a:sym typeface="Helvetica Neue"/>
              </a:rPr>
              <a:t> logs 1 million hectares </a:t>
            </a:r>
            <a:r>
              <a:rPr lang="en-GB">
                <a:solidFill>
                  <a:schemeClr val="dk1"/>
                </a:solidFill>
                <a:latin typeface="Helvetica Neue Light"/>
                <a:ea typeface="Helvetica Neue Light"/>
                <a:cs typeface="Helvetica Neue Light"/>
                <a:sym typeface="Helvetica Neue Light"/>
              </a:rPr>
              <a:t>of native state forest (green)</a:t>
            </a:r>
            <a:endParaRPr b="1">
              <a:solidFill>
                <a:schemeClr val="dk1"/>
              </a:solidFill>
              <a:latin typeface="Helvetica Neue"/>
              <a:ea typeface="Helvetica Neue"/>
              <a:cs typeface="Helvetica Neue"/>
              <a:sym typeface="Helvetica Neue"/>
            </a:endParaRPr>
          </a:p>
          <a:p>
            <a:pPr indent="-317500" lvl="0" marL="457200" marR="0" rtl="0" algn="l">
              <a:lnSpc>
                <a:spcPct val="150000"/>
              </a:lnSpc>
              <a:spcBef>
                <a:spcPts val="0"/>
              </a:spcBef>
              <a:spcAft>
                <a:spcPts val="0"/>
              </a:spcAft>
              <a:buClr>
                <a:srgbClr val="000000"/>
              </a:buClr>
              <a:buSzPts val="1400"/>
              <a:buFont typeface="Helvetica Neue Light"/>
              <a:buChar char="●"/>
            </a:pPr>
            <a:r>
              <a:rPr b="1" lang="en-GB">
                <a:solidFill>
                  <a:schemeClr val="dk1"/>
                </a:solidFill>
                <a:latin typeface="Helvetica Neue"/>
                <a:ea typeface="Helvetica Neue"/>
                <a:cs typeface="Helvetica Neue"/>
                <a:sym typeface="Helvetica Neue"/>
              </a:rPr>
              <a:t>FIRES</a:t>
            </a:r>
            <a:br>
              <a:rPr b="1" lang="en-GB">
                <a:solidFill>
                  <a:schemeClr val="dk1"/>
                </a:solidFill>
                <a:latin typeface="Helvetica Neue"/>
                <a:ea typeface="Helvetica Neue"/>
                <a:cs typeface="Helvetica Neue"/>
                <a:sym typeface="Helvetica Neue"/>
              </a:rPr>
            </a:br>
            <a:r>
              <a:rPr b="0" i="0" lang="en-GB" sz="1400" u="none" cap="none" strike="noStrike">
                <a:solidFill>
                  <a:srgbClr val="FF0000"/>
                </a:solidFill>
                <a:latin typeface="Helvetica Neue"/>
                <a:ea typeface="Helvetica Neue"/>
                <a:cs typeface="Helvetica Neue"/>
                <a:sym typeface="Helvetica Neue"/>
              </a:rPr>
              <a:t>13 million hectares burnt (4 billion fauna lost) </a:t>
            </a:r>
            <a:r>
              <a:rPr b="0" i="0" lang="en-GB" sz="1400" u="none" cap="none" strike="noStrike">
                <a:solidFill>
                  <a:srgbClr val="FF0000"/>
                </a:solidFill>
                <a:highlight>
                  <a:schemeClr val="lt1"/>
                </a:highlight>
                <a:latin typeface="Helvetica Neue"/>
                <a:ea typeface="Helvetica Neue"/>
                <a:cs typeface="Helvetica Neue"/>
                <a:sym typeface="Helvetica Neue"/>
              </a:rPr>
              <a:t>in the summer fires.</a:t>
            </a:r>
            <a:endParaRPr b="0" i="0" sz="1400" u="none" cap="none" strike="noStrike">
              <a:solidFill>
                <a:srgbClr val="FF0000"/>
              </a:solidFill>
              <a:highlight>
                <a:schemeClr val="lt1"/>
              </a:highlight>
              <a:latin typeface="Helvetica Neue"/>
              <a:ea typeface="Helvetica Neue"/>
              <a:cs typeface="Helvetica Neue"/>
              <a:sym typeface="Helvetica Neue"/>
            </a:endParaRPr>
          </a:p>
          <a:p>
            <a:pPr indent="-317500" lvl="0" marL="457200" marR="0" rtl="0" algn="l">
              <a:lnSpc>
                <a:spcPct val="115000"/>
              </a:lnSpc>
              <a:spcBef>
                <a:spcPts val="0"/>
              </a:spcBef>
              <a:spcAft>
                <a:spcPts val="0"/>
              </a:spcAft>
              <a:buClr>
                <a:srgbClr val="FF0000"/>
              </a:buClr>
              <a:buSzPts val="1400"/>
              <a:buFont typeface="Helvetica Neue Light"/>
              <a:buChar char="●"/>
            </a:pPr>
            <a:r>
              <a:rPr b="0" i="0" lang="en-GB" sz="1400" u="none" cap="none" strike="noStrike">
                <a:solidFill>
                  <a:srgbClr val="FF0000"/>
                </a:solidFill>
                <a:latin typeface="Helvetica Neue"/>
                <a:ea typeface="Helvetica Neue"/>
                <a:cs typeface="Helvetica Neue"/>
                <a:sym typeface="Helvetica Neue"/>
              </a:rPr>
              <a:t>In the Eden Region 79% was burnt</a:t>
            </a:r>
            <a:endParaRPr b="0" i="0" sz="1400" u="none" cap="none" strike="noStrike">
              <a:solidFill>
                <a:srgbClr val="FF0000"/>
              </a:solidFill>
              <a:latin typeface="Helvetica Neue"/>
              <a:ea typeface="Helvetica Neue"/>
              <a:cs typeface="Helvetica Neue"/>
              <a:sym typeface="Helvetica Neue"/>
            </a:endParaRPr>
          </a:p>
          <a:p>
            <a:pPr indent="-317500" lvl="0" marL="457200" marR="0" rtl="0" algn="l">
              <a:lnSpc>
                <a:spcPct val="115000"/>
              </a:lnSpc>
              <a:spcBef>
                <a:spcPts val="0"/>
              </a:spcBef>
              <a:spcAft>
                <a:spcPts val="0"/>
              </a:spcAft>
              <a:buClr>
                <a:srgbClr val="FF0000"/>
              </a:buClr>
              <a:buSzPts val="1400"/>
              <a:buFont typeface="Helvetica Neue Light"/>
              <a:buChar char="●"/>
            </a:pPr>
            <a:r>
              <a:rPr b="0" i="0" lang="en-GB" sz="1400" u="none" cap="none" strike="noStrike">
                <a:solidFill>
                  <a:srgbClr val="FF0000"/>
                </a:solidFill>
                <a:latin typeface="Helvetica Neue"/>
                <a:ea typeface="Helvetica Neue"/>
                <a:cs typeface="Helvetica Neue"/>
                <a:sym typeface="Helvetica Neue"/>
              </a:rPr>
              <a:t>In the Southern Region 81% was burnt</a:t>
            </a:r>
            <a:r>
              <a:rPr b="0" i="0" lang="en-GB" sz="1400" u="none" cap="none" strike="noStrike">
                <a:solidFill>
                  <a:srgbClr val="FF0000"/>
                </a:solidFill>
                <a:highlight>
                  <a:schemeClr val="lt1"/>
                </a:highlight>
                <a:latin typeface="Helvetica Neue"/>
                <a:ea typeface="Helvetica Neue"/>
                <a:cs typeface="Helvetica Neue"/>
                <a:sym typeface="Helvetica Neue"/>
              </a:rPr>
              <a:t> </a:t>
            </a:r>
            <a:endParaRPr b="0" i="0" sz="1400" u="none" cap="none" strike="noStrike">
              <a:solidFill>
                <a:srgbClr val="FF0000"/>
              </a:solidFill>
              <a:highlight>
                <a:schemeClr val="lt1"/>
              </a:highlight>
              <a:latin typeface="Helvetica Neue"/>
              <a:ea typeface="Helvetica Neue"/>
              <a:cs typeface="Helvetica Neue"/>
              <a:sym typeface="Helvetica Neue"/>
            </a:endParaRPr>
          </a:p>
          <a:p>
            <a:pPr indent="0" lvl="0" marL="0" marR="0" rtl="0" algn="l">
              <a:lnSpc>
                <a:spcPct val="150000"/>
              </a:lnSpc>
              <a:spcBef>
                <a:spcPts val="1200"/>
              </a:spcBef>
              <a:spcAft>
                <a:spcPts val="0"/>
              </a:spcAft>
              <a:buClr>
                <a:srgbClr val="000000"/>
              </a:buClr>
              <a:buSzPts val="1400"/>
              <a:buFont typeface="Arial"/>
              <a:buNone/>
            </a:pPr>
            <a:r>
              <a:t/>
            </a:r>
            <a:endParaRPr b="1">
              <a:solidFill>
                <a:schemeClr val="dk1"/>
              </a:solidFill>
              <a:latin typeface="Helvetica Neue"/>
              <a:ea typeface="Helvetica Neue"/>
              <a:cs typeface="Helvetica Neue"/>
              <a:sym typeface="Helvetica Neue"/>
            </a:endParaRPr>
          </a:p>
          <a:p>
            <a:pPr indent="0" lvl="0" marL="0" marR="0" rtl="0" algn="l">
              <a:lnSpc>
                <a:spcPct val="150000"/>
              </a:lnSpc>
              <a:spcBef>
                <a:spcPts val="1200"/>
              </a:spcBef>
              <a:spcAft>
                <a:spcPts val="0"/>
              </a:spcAft>
              <a:buClr>
                <a:srgbClr val="000000"/>
              </a:buClr>
              <a:buSzPts val="1400"/>
              <a:buFont typeface="Arial"/>
              <a:buNone/>
            </a:pPr>
            <a:r>
              <a:t/>
            </a:r>
            <a:endParaRPr>
              <a:latin typeface="Helvetica Neue Light"/>
              <a:ea typeface="Helvetica Neue Light"/>
              <a:cs typeface="Helvetica Neue Light"/>
              <a:sym typeface="Helvetica Neue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txBox="1"/>
          <p:nvPr/>
        </p:nvSpPr>
        <p:spPr>
          <a:xfrm>
            <a:off x="319500" y="4233725"/>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6CC24A"/>
                </a:solidFill>
                <a:latin typeface="Archivo Black"/>
                <a:ea typeface="Archivo Black"/>
                <a:cs typeface="Archivo Black"/>
                <a:sym typeface="Archivo Black"/>
              </a:rPr>
              <a:t>WHERE AND WHEN?</a:t>
            </a:r>
            <a:endParaRPr b="0" i="0" sz="1800" u="none" cap="none" strike="noStrike">
              <a:solidFill>
                <a:srgbClr val="6CC24A"/>
              </a:solidFill>
              <a:latin typeface="Archivo Black"/>
              <a:ea typeface="Archivo Black"/>
              <a:cs typeface="Archivo Black"/>
              <a:sym typeface="Archivo Black"/>
            </a:endParaRPr>
          </a:p>
        </p:txBody>
      </p:sp>
      <p:sp>
        <p:nvSpPr>
          <p:cNvPr id="172" name="Google Shape;172;p4"/>
          <p:cNvSpPr txBox="1"/>
          <p:nvPr/>
        </p:nvSpPr>
        <p:spPr>
          <a:xfrm>
            <a:off x="133024" y="1046975"/>
            <a:ext cx="3512451" cy="3589200"/>
          </a:xfrm>
          <a:prstGeom prst="rect">
            <a:avLst/>
          </a:prstGeom>
          <a:noFill/>
          <a:ln>
            <a:noFill/>
          </a:ln>
        </p:spPr>
        <p:txBody>
          <a:bodyPr anchorCtr="0" anchor="t" bIns="91425" lIns="91425" spcFirstLastPara="1" rIns="91425" wrap="square" tIns="91425">
            <a:noAutofit/>
          </a:bodyPr>
          <a:lstStyle/>
          <a:p>
            <a:pPr indent="-317500" lvl="0" marL="457200" marR="7726" rtl="0" algn="l">
              <a:lnSpc>
                <a:spcPct val="150000"/>
              </a:lnSpc>
              <a:spcBef>
                <a:spcPts val="0"/>
              </a:spcBef>
              <a:spcAft>
                <a:spcPts val="0"/>
              </a:spcAft>
              <a:buClr>
                <a:srgbClr val="000000"/>
              </a:buClr>
              <a:buSzPts val="1400"/>
              <a:buFont typeface="Helvetica Neue Light"/>
              <a:buChar char="●"/>
            </a:pPr>
            <a:r>
              <a:rPr lang="en-GB">
                <a:latin typeface="Helvetica Neue Light"/>
                <a:ea typeface="Helvetica Neue Light"/>
                <a:cs typeface="Helvetica Neue Light"/>
                <a:sym typeface="Helvetica Neue Light"/>
              </a:rPr>
              <a:t>At </a:t>
            </a:r>
            <a:r>
              <a:rPr lang="en-GB" sz="1600" u="sng">
                <a:solidFill>
                  <a:schemeClr val="hlink"/>
                </a:solidFill>
                <a:latin typeface="Helvetica Neue Light"/>
                <a:ea typeface="Helvetica Neue Light"/>
                <a:cs typeface="Helvetica Neue Light"/>
                <a:sym typeface="Helvetica Neue Light"/>
                <a:hlinkClick r:id="rId3"/>
              </a:rPr>
              <a:t>https://planportal.fcnsw.net</a:t>
            </a:r>
            <a:endParaRPr sz="1600">
              <a:solidFill>
                <a:schemeClr val="dk1"/>
              </a:solidFill>
              <a:latin typeface="Helvetica Neue Light"/>
              <a:ea typeface="Helvetica Neue Light"/>
              <a:cs typeface="Helvetica Neue Light"/>
              <a:sym typeface="Helvetica Neue Light"/>
            </a:endParaRPr>
          </a:p>
          <a:p>
            <a:pPr indent="-317500" lvl="0" marL="457200" marR="7727" rtl="0" algn="l">
              <a:lnSpc>
                <a:spcPct val="150000"/>
              </a:lnSpc>
              <a:spcBef>
                <a:spcPts val="0"/>
              </a:spcBef>
              <a:spcAft>
                <a:spcPts val="0"/>
              </a:spcAft>
              <a:buClr>
                <a:srgbClr val="000000"/>
              </a:buClr>
              <a:buSzPts val="1400"/>
              <a:buFont typeface="Helvetica Neue Light"/>
              <a:buChar char="●"/>
            </a:pPr>
            <a:r>
              <a:rPr b="0" i="0" lang="en-GB" sz="1400" u="none" cap="none" strike="noStrike">
                <a:solidFill>
                  <a:srgbClr val="000000"/>
                </a:solidFill>
                <a:latin typeface="Helvetica Neue Light"/>
                <a:ea typeface="Helvetica Neue Light"/>
                <a:cs typeface="Helvetica Neue Light"/>
                <a:sym typeface="Helvetica Neue Light"/>
              </a:rPr>
              <a:t>The colour coded areas indicate the status of planned and active logging throughout NSW.</a:t>
            </a:r>
            <a:endParaRPr b="0" i="0" sz="1400" u="none" cap="none" strike="noStrike">
              <a:solidFill>
                <a:srgbClr val="000000"/>
              </a:solidFill>
              <a:latin typeface="Helvetica Neue Light"/>
              <a:ea typeface="Helvetica Neue Light"/>
              <a:cs typeface="Helvetica Neue Light"/>
              <a:sym typeface="Helvetica Neue Light"/>
            </a:endParaRPr>
          </a:p>
          <a:p>
            <a:pPr indent="-317500" lvl="0" marL="457200" marR="7726" rtl="0" algn="l">
              <a:lnSpc>
                <a:spcPct val="150000"/>
              </a:lnSpc>
              <a:spcBef>
                <a:spcPts val="0"/>
              </a:spcBef>
              <a:spcAft>
                <a:spcPts val="0"/>
              </a:spcAft>
              <a:buClr>
                <a:srgbClr val="000000"/>
              </a:buClr>
              <a:buSzPts val="1400"/>
              <a:buFont typeface="Helvetica Neue Light"/>
              <a:buChar char="●"/>
            </a:pPr>
            <a:r>
              <a:rPr lang="en-GB">
                <a:latin typeface="Helvetica Neue Light"/>
                <a:ea typeface="Helvetica Neue Light"/>
                <a:cs typeface="Helvetica Neue Light"/>
                <a:sym typeface="Helvetica Neue Light"/>
              </a:rPr>
              <a:t>Yellow (planned)</a:t>
            </a:r>
            <a:endParaRPr>
              <a:latin typeface="Helvetica Neue Light"/>
              <a:ea typeface="Helvetica Neue Light"/>
              <a:cs typeface="Helvetica Neue Light"/>
              <a:sym typeface="Helvetica Neue Light"/>
            </a:endParaRPr>
          </a:p>
          <a:p>
            <a:pPr indent="-317500" lvl="0" marL="457200" marR="7727" rtl="0" algn="l">
              <a:lnSpc>
                <a:spcPct val="150000"/>
              </a:lnSpc>
              <a:spcBef>
                <a:spcPts val="0"/>
              </a:spcBef>
              <a:spcAft>
                <a:spcPts val="0"/>
              </a:spcAft>
              <a:buSzPts val="1400"/>
              <a:buFont typeface="Helvetica Neue Light"/>
              <a:buChar char="●"/>
            </a:pPr>
            <a:r>
              <a:rPr lang="en-GB">
                <a:latin typeface="Helvetica Neue Light"/>
                <a:ea typeface="Helvetica Neue Light"/>
                <a:cs typeface="Helvetica Neue Light"/>
                <a:sym typeface="Helvetica Neue Light"/>
              </a:rPr>
              <a:t>18 compartments due to be logged in next 12 months</a:t>
            </a:r>
            <a:endParaRPr>
              <a:latin typeface="Helvetica Neue Light"/>
              <a:ea typeface="Helvetica Neue Light"/>
              <a:cs typeface="Helvetica Neue Light"/>
              <a:sym typeface="Helvetica Neue Light"/>
            </a:endParaRPr>
          </a:p>
          <a:p>
            <a:pPr indent="0" lvl="0" marL="0" marR="7726" rtl="0" algn="l">
              <a:lnSpc>
                <a:spcPct val="150000"/>
              </a:lnSpc>
              <a:spcBef>
                <a:spcPts val="0"/>
              </a:spcBef>
              <a:spcAft>
                <a:spcPts val="0"/>
              </a:spcAft>
              <a:buNone/>
            </a:pPr>
            <a:r>
              <a:t/>
            </a:r>
            <a:endParaRPr b="0" i="0" sz="1400" u="none" cap="none" strike="noStrike">
              <a:solidFill>
                <a:srgbClr val="000000"/>
              </a:solidFill>
              <a:latin typeface="Helvetica Neue Light"/>
              <a:ea typeface="Helvetica Neue Light"/>
              <a:cs typeface="Helvetica Neue Light"/>
              <a:sym typeface="Helvetica Neue Light"/>
            </a:endParaRPr>
          </a:p>
        </p:txBody>
      </p:sp>
      <p:sp>
        <p:nvSpPr>
          <p:cNvPr id="173" name="Google Shape;173;p4"/>
          <p:cNvSpPr txBox="1"/>
          <p:nvPr/>
        </p:nvSpPr>
        <p:spPr>
          <a:xfrm>
            <a:off x="4387150" y="891150"/>
            <a:ext cx="3856800" cy="325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100"/>
              <a:buFont typeface="Arial"/>
              <a:buNone/>
            </a:pPr>
            <a:r>
              <a:rPr b="1" lang="en-GB" sz="1100">
                <a:solidFill>
                  <a:schemeClr val="dk1"/>
                </a:solidFill>
                <a:latin typeface="Helvetica Neue"/>
                <a:ea typeface="Helvetica Neue"/>
                <a:cs typeface="Helvetica Neue"/>
                <a:sym typeface="Helvetica Neue"/>
              </a:rPr>
              <a:t>Eg </a:t>
            </a:r>
            <a:r>
              <a:rPr b="1" i="0" lang="en-GB" sz="1100" u="none" cap="none" strike="noStrike">
                <a:solidFill>
                  <a:schemeClr val="dk1"/>
                </a:solidFill>
                <a:latin typeface="Helvetica Neue"/>
                <a:ea typeface="Helvetica Neue"/>
                <a:cs typeface="Helvetica Neue"/>
                <a:sym typeface="Helvetica Neue"/>
              </a:rPr>
              <a:t>between Batemans Bay and Ull</a:t>
            </a:r>
            <a:r>
              <a:rPr b="1" lang="en-GB" sz="1100">
                <a:solidFill>
                  <a:schemeClr val="dk1"/>
                </a:solidFill>
                <a:latin typeface="Helvetica Neue"/>
                <a:ea typeface="Helvetica Neue"/>
                <a:cs typeface="Helvetica Neue"/>
                <a:sym typeface="Helvetica Neue"/>
              </a:rPr>
              <a:t>a</a:t>
            </a:r>
            <a:r>
              <a:rPr b="1" i="0" lang="en-GB" sz="1100" u="none" cap="none" strike="noStrike">
                <a:solidFill>
                  <a:schemeClr val="dk1"/>
                </a:solidFill>
                <a:latin typeface="Helvetica Neue"/>
                <a:ea typeface="Helvetica Neue"/>
                <a:cs typeface="Helvetica Neue"/>
                <a:sym typeface="Helvetica Neue"/>
              </a:rPr>
              <a:t>dulla</a:t>
            </a:r>
            <a:endParaRPr b="1" i="0" sz="1100" u="none" cap="none" strike="noStrike">
              <a:solidFill>
                <a:schemeClr val="dk1"/>
              </a:solidFill>
              <a:latin typeface="Helvetica Neue"/>
              <a:ea typeface="Helvetica Neue"/>
              <a:cs typeface="Helvetica Neue"/>
              <a:sym typeface="Helvetica Neue"/>
            </a:endParaRPr>
          </a:p>
        </p:txBody>
      </p:sp>
      <p:sp>
        <p:nvSpPr>
          <p:cNvPr id="174" name="Google Shape;174;p4"/>
          <p:cNvSpPr txBox="1"/>
          <p:nvPr/>
        </p:nvSpPr>
        <p:spPr>
          <a:xfrm>
            <a:off x="363375" y="496900"/>
            <a:ext cx="84729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GB" sz="1800">
                <a:solidFill>
                  <a:srgbClr val="6CC24A"/>
                </a:solidFill>
                <a:latin typeface="Archivo Black"/>
                <a:ea typeface="Archivo Black"/>
                <a:cs typeface="Archivo Black"/>
                <a:sym typeface="Archivo Black"/>
              </a:rPr>
              <a:t>Lo</a:t>
            </a:r>
            <a:r>
              <a:rPr lang="en-GB" sz="1800">
                <a:solidFill>
                  <a:srgbClr val="6CC24A"/>
                </a:solidFill>
                <a:latin typeface="Archivo Black"/>
                <a:ea typeface="Archivo Black"/>
                <a:cs typeface="Archivo Black"/>
                <a:sym typeface="Archivo Black"/>
              </a:rPr>
              <a:t>gging in your local holiday area on the NSW Forestry Portal </a:t>
            </a:r>
            <a:endParaRPr b="0" i="0" sz="1800" u="none" cap="none" strike="noStrike">
              <a:solidFill>
                <a:srgbClr val="6CC24A"/>
              </a:solidFill>
              <a:latin typeface="Archivo Black"/>
              <a:ea typeface="Archivo Black"/>
              <a:cs typeface="Archivo Black"/>
              <a:sym typeface="Archivo Black"/>
            </a:endParaRPr>
          </a:p>
        </p:txBody>
      </p:sp>
      <p:pic>
        <p:nvPicPr>
          <p:cNvPr id="175" name="Google Shape;175;p4"/>
          <p:cNvPicPr preferRelativeResize="0"/>
          <p:nvPr/>
        </p:nvPicPr>
        <p:blipFill rotWithShape="1">
          <a:blip r:embed="rId4">
            <a:alphaModFix/>
          </a:blip>
          <a:srcRect b="0" l="0" r="0" t="0"/>
          <a:stretch/>
        </p:blipFill>
        <p:spPr>
          <a:xfrm>
            <a:off x="3466550" y="1393700"/>
            <a:ext cx="5369725" cy="297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d556680de5_0_54"/>
          <p:cNvSpPr txBox="1"/>
          <p:nvPr>
            <p:ph idx="1" type="body"/>
          </p:nvPr>
        </p:nvSpPr>
        <p:spPr>
          <a:xfrm>
            <a:off x="5364475" y="555600"/>
            <a:ext cx="3681900" cy="458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50">
                <a:solidFill>
                  <a:srgbClr val="050505"/>
                </a:solidFill>
                <a:highlight>
                  <a:srgbClr val="FFFFFF"/>
                </a:highlight>
              </a:rPr>
              <a:t>Forestry Corporation NSW has resumed logging </a:t>
            </a:r>
            <a:r>
              <a:rPr lang="en-GB" sz="1150">
                <a:solidFill>
                  <a:srgbClr val="050505"/>
                </a:solidFill>
                <a:highlight>
                  <a:srgbClr val="FFFFFF"/>
                </a:highlight>
              </a:rPr>
              <a:t>in South Coast forests devastated by </a:t>
            </a:r>
            <a:r>
              <a:rPr lang="en-GB" sz="1150">
                <a:solidFill>
                  <a:srgbClr val="050505"/>
                </a:solidFill>
                <a:highlight>
                  <a:srgbClr val="FFFFFF"/>
                </a:highlight>
              </a:rPr>
              <a:t>bushfires. These forests need far more time for recovery- logging now will fur</a:t>
            </a:r>
            <a:r>
              <a:rPr lang="en-GB" sz="1150">
                <a:solidFill>
                  <a:srgbClr val="050505"/>
                </a:solidFill>
                <a:highlight>
                  <a:srgbClr val="FFFFFF"/>
                </a:highlight>
              </a:rPr>
              <a:t>ther w</a:t>
            </a:r>
            <a:r>
              <a:rPr lang="en-GB" sz="1150">
                <a:solidFill>
                  <a:srgbClr val="050505"/>
                </a:solidFill>
                <a:highlight>
                  <a:srgbClr val="FFFFFF"/>
                </a:highlight>
              </a:rPr>
              <a:t>orsen this ecological disaster.</a:t>
            </a:r>
            <a:endParaRPr sz="1150">
              <a:solidFill>
                <a:srgbClr val="050505"/>
              </a:solidFill>
              <a:highlight>
                <a:srgbClr val="FFFFFF"/>
              </a:highlight>
            </a:endParaRPr>
          </a:p>
          <a:p>
            <a:pPr indent="0" lvl="0" marL="0" rtl="0" algn="l">
              <a:spcBef>
                <a:spcPts val="600"/>
              </a:spcBef>
              <a:spcAft>
                <a:spcPts val="0"/>
              </a:spcAft>
              <a:buClr>
                <a:schemeClr val="dk1"/>
              </a:buClr>
              <a:buSzPts val="1100"/>
              <a:buFont typeface="Arial"/>
              <a:buNone/>
            </a:pPr>
            <a:r>
              <a:rPr lang="en-GB" sz="1150">
                <a:solidFill>
                  <a:srgbClr val="050505"/>
                </a:solidFill>
                <a:highlight>
                  <a:srgbClr val="FFFFFF"/>
                </a:highlight>
              </a:rPr>
              <a:t>One of the species most at threat is the critically individuals left in the wild, they are on the brink of extinction. Swift Parrots will shortly be migrating from Tasmania back to the forests of South-East Australia, including along the South Coast. This year, they will be returning to forests which are planned to be logged.</a:t>
            </a:r>
            <a:endParaRPr sz="1150">
              <a:solidFill>
                <a:srgbClr val="050505"/>
              </a:solidFill>
              <a:highlight>
                <a:srgbClr val="FFFFFF"/>
              </a:highlight>
            </a:endParaRPr>
          </a:p>
          <a:p>
            <a:pPr indent="0" lvl="0" marL="0" rtl="0" algn="l">
              <a:spcBef>
                <a:spcPts val="600"/>
              </a:spcBef>
              <a:spcAft>
                <a:spcPts val="0"/>
              </a:spcAft>
              <a:buClr>
                <a:schemeClr val="dk1"/>
              </a:buClr>
              <a:buSzPts val="1100"/>
              <a:buFont typeface="Arial"/>
              <a:buNone/>
            </a:pPr>
            <a:r>
              <a:rPr lang="en-GB" sz="1150">
                <a:solidFill>
                  <a:srgbClr val="050505"/>
                </a:solidFill>
                <a:highlight>
                  <a:srgbClr val="FFFFFF"/>
                </a:highlight>
              </a:rPr>
              <a:t>Join us on a short march and rally at Forestry Corp's South Coast offices to tell the government enough is enough- the community will not allow anymore destruction of the region's beautiful forests for woodchips! Bring banners, placards and anything Swift Parrot themed.</a:t>
            </a:r>
            <a:endParaRPr sz="1150">
              <a:solidFill>
                <a:srgbClr val="050505"/>
              </a:solidFill>
              <a:highlight>
                <a:srgbClr val="FFFFFF"/>
              </a:highlight>
            </a:endParaRPr>
          </a:p>
          <a:p>
            <a:pPr indent="0" lvl="0" marL="0" rtl="0" algn="l">
              <a:spcBef>
                <a:spcPts val="600"/>
              </a:spcBef>
              <a:spcAft>
                <a:spcPts val="0"/>
              </a:spcAft>
              <a:buClr>
                <a:schemeClr val="dk1"/>
              </a:buClr>
              <a:buSzPts val="1100"/>
              <a:buFont typeface="Arial"/>
              <a:buNone/>
            </a:pPr>
            <a:r>
              <a:rPr lang="en-GB" sz="1150">
                <a:solidFill>
                  <a:srgbClr val="050505"/>
                </a:solidFill>
                <a:highlight>
                  <a:srgbClr val="FFFFFF"/>
                </a:highlight>
              </a:rPr>
              <a:t>PS- If you are unable to join for the march, you can join the rally at 1:15pm at 2 Crown Street, Batemans Bay.</a:t>
            </a:r>
            <a:endParaRPr sz="1150">
              <a:solidFill>
                <a:srgbClr val="050505"/>
              </a:solidFill>
              <a:highlight>
                <a:srgbClr val="FFFFFF"/>
              </a:highlight>
            </a:endParaRPr>
          </a:p>
          <a:p>
            <a:pPr indent="0" lvl="0" marL="0" rtl="0" algn="l">
              <a:spcBef>
                <a:spcPts val="0"/>
              </a:spcBef>
              <a:spcAft>
                <a:spcPts val="0"/>
              </a:spcAft>
              <a:buNone/>
            </a:pPr>
            <a:r>
              <a:t/>
            </a:r>
            <a:endParaRPr/>
          </a:p>
        </p:txBody>
      </p:sp>
      <p:pic>
        <p:nvPicPr>
          <p:cNvPr id="181" name="Google Shape;181;gd556680de5_0_54"/>
          <p:cNvPicPr preferRelativeResize="0"/>
          <p:nvPr/>
        </p:nvPicPr>
        <p:blipFill>
          <a:blip r:embed="rId3">
            <a:alphaModFix/>
          </a:blip>
          <a:stretch>
            <a:fillRect/>
          </a:stretch>
        </p:blipFill>
        <p:spPr>
          <a:xfrm>
            <a:off x="528000" y="763850"/>
            <a:ext cx="4457700" cy="4305300"/>
          </a:xfrm>
          <a:prstGeom prst="rect">
            <a:avLst/>
          </a:prstGeom>
          <a:noFill/>
          <a:ln>
            <a:noFill/>
          </a:ln>
        </p:spPr>
      </p:pic>
      <p:sp>
        <p:nvSpPr>
          <p:cNvPr id="182" name="Google Shape;182;gd556680de5_0_54"/>
          <p:cNvSpPr txBox="1"/>
          <p:nvPr/>
        </p:nvSpPr>
        <p:spPr>
          <a:xfrm>
            <a:off x="215700" y="93900"/>
            <a:ext cx="892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6CC24A"/>
                </a:solidFill>
                <a:latin typeface="Archivo Black"/>
                <a:ea typeface="Archivo Black"/>
                <a:cs typeface="Archivo Black"/>
                <a:sym typeface="Archivo Black"/>
              </a:rPr>
              <a:t>I</a:t>
            </a:r>
            <a:r>
              <a:rPr lang="en-GB" sz="1800">
                <a:solidFill>
                  <a:srgbClr val="6CC24A"/>
                </a:solidFill>
                <a:latin typeface="Archivo Black"/>
                <a:ea typeface="Archivo Black"/>
                <a:cs typeface="Archivo Black"/>
                <a:sym typeface="Archivo Black"/>
              </a:rPr>
              <a:t>mmediate Actions Upcoming Rallies</a:t>
            </a:r>
            <a:endParaRPr sz="1800">
              <a:solidFill>
                <a:srgbClr val="6CC24A"/>
              </a:solidFill>
              <a:latin typeface="Archivo Black"/>
              <a:ea typeface="Archivo Black"/>
              <a:cs typeface="Archivo Black"/>
              <a:sym typeface="Archivo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9"/>
          <p:cNvSpPr txBox="1"/>
          <p:nvPr/>
        </p:nvSpPr>
        <p:spPr>
          <a:xfrm>
            <a:off x="350800" y="947638"/>
            <a:ext cx="7682400" cy="2734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sz="1800">
                <a:solidFill>
                  <a:schemeClr val="dk1"/>
                </a:solidFill>
                <a:latin typeface="Helvetica Neue"/>
                <a:ea typeface="Helvetica Neue"/>
                <a:cs typeface="Helvetica Neue"/>
                <a:sym typeface="Helvetica Neue"/>
              </a:rPr>
              <a:t>Paint Banners with Artivists for upcoming rallies</a:t>
            </a:r>
            <a:endParaRPr b="1"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lang="en-GB" sz="1800">
                <a:solidFill>
                  <a:schemeClr val="dk1"/>
                </a:solidFill>
                <a:latin typeface="Helvetica Neue"/>
                <a:ea typeface="Helvetica Neue"/>
                <a:cs typeface="Helvetica Neue"/>
                <a:sym typeface="Helvetica Neue"/>
              </a:rPr>
              <a:t>Mondays 10.30-12.30</a:t>
            </a:r>
            <a:r>
              <a:rPr lang="en-GB" sz="1800">
                <a:solidFill>
                  <a:schemeClr val="dk1"/>
                </a:solidFill>
                <a:latin typeface="Helvetica Neue Light"/>
                <a:ea typeface="Helvetica Neue Light"/>
                <a:cs typeface="Helvetica Neue Light"/>
                <a:sym typeface="Helvetica Neue Light"/>
              </a:rPr>
              <a:t> </a:t>
            </a:r>
            <a:r>
              <a:rPr lang="en-GB" sz="1800">
                <a:solidFill>
                  <a:schemeClr val="dk1"/>
                </a:solidFill>
                <a:latin typeface="Helvetica Neue"/>
                <a:ea typeface="Helvetica Neue"/>
                <a:cs typeface="Helvetica Neue"/>
                <a:sym typeface="Helvetica Neue"/>
              </a:rPr>
              <a:t>at ACT Conservation Council </a:t>
            </a:r>
            <a:r>
              <a:rPr lang="en-GB" sz="1800">
                <a:solidFill>
                  <a:schemeClr val="dk1"/>
                </a:solidFill>
                <a:latin typeface="Helvetica Neue Light"/>
                <a:ea typeface="Helvetica Neue Light"/>
                <a:cs typeface="Helvetica Neue Light"/>
                <a:sym typeface="Helvetica Neue Light"/>
              </a:rPr>
              <a:t>     </a:t>
            </a:r>
            <a:r>
              <a:rPr b="1" lang="en-GB" sz="1800">
                <a:solidFill>
                  <a:schemeClr val="dk1"/>
                </a:solidFill>
                <a:latin typeface="Helvetica Neue"/>
                <a:ea typeface="Helvetica Neue"/>
                <a:cs typeface="Helvetica Neue"/>
                <a:sym typeface="Helvetica Neue"/>
              </a:rPr>
              <a:t> </a:t>
            </a:r>
            <a:endParaRPr b="1"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b="1" lang="en-GB" sz="1800">
                <a:solidFill>
                  <a:srgbClr val="00FF00"/>
                </a:solidFill>
                <a:latin typeface="Helvetica Neue"/>
                <a:ea typeface="Helvetica Neue"/>
                <a:cs typeface="Helvetica Neue"/>
                <a:sym typeface="Helvetica Neue"/>
              </a:rPr>
              <a:t>ECO-TOURISM NOT LOGGING       TOO PRECIOUS TO LOG     </a:t>
            </a:r>
            <a:br>
              <a:rPr b="1" lang="en-GB" sz="1800">
                <a:solidFill>
                  <a:srgbClr val="00FF00"/>
                </a:solidFill>
                <a:latin typeface="Helvetica Neue"/>
                <a:ea typeface="Helvetica Neue"/>
                <a:cs typeface="Helvetica Neue"/>
                <a:sym typeface="Helvetica Neue"/>
              </a:rPr>
            </a:br>
            <a:r>
              <a:rPr b="1" lang="en-GB" sz="1800">
                <a:solidFill>
                  <a:srgbClr val="00FF00"/>
                </a:solidFill>
                <a:latin typeface="Helvetica Neue"/>
                <a:ea typeface="Helvetica Neue"/>
                <a:cs typeface="Helvetica Neue"/>
                <a:sym typeface="Helvetica Neue"/>
              </a:rPr>
              <a:t>END NATIVE FOREST LOGGING </a:t>
            </a:r>
            <a:endParaRPr b="1"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t/>
            </a:r>
            <a:endParaRPr b="1" sz="18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SzPts val="1100"/>
              <a:buFont typeface="Arial"/>
              <a:buNone/>
            </a:pPr>
            <a:r>
              <a:rPr b="1" lang="en-GB" sz="1800">
                <a:solidFill>
                  <a:schemeClr val="dk1"/>
                </a:solidFill>
                <a:latin typeface="Helvetica Neue"/>
                <a:ea typeface="Helvetica Neue"/>
                <a:cs typeface="Helvetica Neue"/>
                <a:sym typeface="Helvetica Neue"/>
              </a:rPr>
              <a:t>Help organise next rally at</a:t>
            </a:r>
            <a:endParaRPr b="1"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Font typeface="Helvetica Neue"/>
              <a:buChar char="●"/>
            </a:pPr>
            <a:r>
              <a:rPr b="1" lang="en-GB" sz="1800">
                <a:solidFill>
                  <a:schemeClr val="dk1"/>
                </a:solidFill>
                <a:latin typeface="Helvetica Neue"/>
                <a:ea typeface="Helvetica Neue"/>
                <a:cs typeface="Helvetica Neue"/>
                <a:sym typeface="Helvetica Neue"/>
              </a:rPr>
              <a:t>Barilaro’s office in Queanbeyan</a:t>
            </a:r>
            <a:endParaRPr b="1"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Char char="●"/>
            </a:pPr>
            <a:r>
              <a:rPr b="1" lang="en-GB" sz="1800">
                <a:solidFill>
                  <a:schemeClr val="dk1"/>
                </a:solidFill>
                <a:latin typeface="Helvetica Neue"/>
                <a:ea typeface="Helvetica Neue"/>
                <a:cs typeface="Helvetica Neue"/>
                <a:sym typeface="Helvetica Neue"/>
              </a:rPr>
              <a:t>Shelley Hancock’s office in Nowra</a:t>
            </a:r>
            <a:endParaRPr b="1" sz="1800">
              <a:latin typeface="Helvetica Neue"/>
              <a:ea typeface="Helvetica Neue"/>
              <a:cs typeface="Helvetica Neue"/>
              <a:sym typeface="Helvetica Neue"/>
            </a:endParaRPr>
          </a:p>
        </p:txBody>
      </p:sp>
      <p:sp>
        <p:nvSpPr>
          <p:cNvPr id="188" name="Google Shape;188;p9"/>
          <p:cNvSpPr txBox="1"/>
          <p:nvPr/>
        </p:nvSpPr>
        <p:spPr>
          <a:xfrm>
            <a:off x="350792" y="348857"/>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800">
                <a:solidFill>
                  <a:srgbClr val="6CC24A"/>
                </a:solidFill>
                <a:latin typeface="Archivo Black"/>
                <a:ea typeface="Archivo Black"/>
                <a:cs typeface="Archivo Black"/>
                <a:sym typeface="Archivo Black"/>
              </a:rPr>
              <a:t>Immediate </a:t>
            </a:r>
            <a:r>
              <a:rPr b="0" i="0" lang="en-GB" sz="1800" u="none" cap="none" strike="noStrike">
                <a:solidFill>
                  <a:srgbClr val="6CC24A"/>
                </a:solidFill>
                <a:latin typeface="Archivo Black"/>
                <a:ea typeface="Archivo Black"/>
                <a:cs typeface="Archivo Black"/>
                <a:sym typeface="Archivo Black"/>
              </a:rPr>
              <a:t>Actions and Ways to Help - Rallies</a:t>
            </a:r>
            <a:endParaRPr b="0" i="0" sz="1800" u="none" cap="none" strike="noStrike">
              <a:solidFill>
                <a:srgbClr val="6CC24A"/>
              </a:solidFill>
              <a:latin typeface="Archivo Black"/>
              <a:ea typeface="Archivo Black"/>
              <a:cs typeface="Archivo Black"/>
              <a:sym typeface="Archivo Black"/>
            </a:endParaRPr>
          </a:p>
        </p:txBody>
      </p:sp>
      <p:pic>
        <p:nvPicPr>
          <p:cNvPr id="189" name="Google Shape;189;p9"/>
          <p:cNvPicPr preferRelativeResize="0"/>
          <p:nvPr/>
        </p:nvPicPr>
        <p:blipFill>
          <a:blip r:embed="rId3">
            <a:alphaModFix/>
          </a:blip>
          <a:stretch>
            <a:fillRect/>
          </a:stretch>
        </p:blipFill>
        <p:spPr>
          <a:xfrm>
            <a:off x="4799500" y="2323524"/>
            <a:ext cx="3405575" cy="1052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9"/>
          <p:cNvSpPr txBox="1"/>
          <p:nvPr/>
        </p:nvSpPr>
        <p:spPr>
          <a:xfrm>
            <a:off x="351675" y="250080"/>
            <a:ext cx="5440200" cy="43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n-GB" sz="1800">
                <a:solidFill>
                  <a:srgbClr val="6CC24A"/>
                </a:solidFill>
                <a:latin typeface="Archivo Black"/>
                <a:ea typeface="Archivo Black"/>
                <a:cs typeface="Archivo Black"/>
                <a:sym typeface="Archivo Black"/>
              </a:rPr>
              <a:t>Sustainable Firewood Campaign</a:t>
            </a:r>
            <a:br>
              <a:rPr lang="en-GB" sz="1800">
                <a:solidFill>
                  <a:srgbClr val="6CC24A"/>
                </a:solidFill>
                <a:latin typeface="Archivo Black"/>
                <a:ea typeface="Archivo Black"/>
                <a:cs typeface="Archivo Black"/>
                <a:sym typeface="Archivo Black"/>
              </a:rPr>
            </a:br>
            <a:endParaRPr sz="1800">
              <a:solidFill>
                <a:srgbClr val="6CC24A"/>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rPr lang="en-GB" sz="1500">
                <a:solidFill>
                  <a:schemeClr val="dk1"/>
                </a:solidFill>
                <a:latin typeface="Archivo Black"/>
                <a:ea typeface="Archivo Black"/>
                <a:cs typeface="Archivo Black"/>
                <a:sym typeface="Archivo Black"/>
              </a:rPr>
              <a:t>W</a:t>
            </a:r>
            <a:r>
              <a:rPr b="1" lang="en-GB" sz="1500">
                <a:solidFill>
                  <a:schemeClr val="dk1"/>
                </a:solidFill>
                <a:latin typeface="Archivo Black"/>
                <a:ea typeface="Archivo Black"/>
                <a:cs typeface="Archivo Black"/>
                <a:sym typeface="Archivo Black"/>
              </a:rPr>
              <a:t>ork with Canberra Forest Alliance on getting sustainable firewood code for SE region rnment (not from native forests)</a:t>
            </a:r>
            <a:endParaRPr b="1" sz="1500">
              <a:solidFill>
                <a:schemeClr val="dk1"/>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rPr b="1" lang="en-GB" sz="1500">
                <a:solidFill>
                  <a:schemeClr val="dk1"/>
                </a:solidFill>
                <a:latin typeface="Archivo Black"/>
                <a:ea typeface="Archivo Black"/>
                <a:cs typeface="Archivo Black"/>
                <a:sym typeface="Archivo Black"/>
              </a:rPr>
              <a:t>Lobbying ACT MLAs</a:t>
            </a:r>
            <a:endParaRPr b="1" sz="1500">
              <a:solidFill>
                <a:schemeClr val="dk1"/>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t/>
            </a:r>
            <a:endParaRPr b="1" sz="1500">
              <a:solidFill>
                <a:schemeClr val="dk1"/>
              </a:solidFill>
              <a:latin typeface="Archivo Black"/>
              <a:ea typeface="Archivo Black"/>
              <a:cs typeface="Archivo Black"/>
              <a:sym typeface="Archivo Black"/>
            </a:endParaRPr>
          </a:p>
          <a:p>
            <a:pPr indent="0" lvl="0" marL="0" rtl="0" algn="l">
              <a:spcBef>
                <a:spcPts val="0"/>
              </a:spcBef>
              <a:spcAft>
                <a:spcPts val="0"/>
              </a:spcAft>
              <a:buNone/>
            </a:pPr>
            <a:r>
              <a:rPr b="1" lang="en-GB" sz="1500">
                <a:solidFill>
                  <a:schemeClr val="dk1"/>
                </a:solidFill>
                <a:latin typeface="Archivo Black"/>
                <a:ea typeface="Archivo Black"/>
                <a:cs typeface="Archivo Black"/>
                <a:sym typeface="Archivo Black"/>
              </a:rPr>
              <a:t>Alternatives:</a:t>
            </a:r>
            <a:endParaRPr b="1" sz="1500">
              <a:solidFill>
                <a:schemeClr val="dk1"/>
              </a:solidFill>
              <a:latin typeface="Archivo Black"/>
              <a:ea typeface="Archivo Black"/>
              <a:cs typeface="Archivo Black"/>
              <a:sym typeface="Archivo Black"/>
            </a:endParaRPr>
          </a:p>
          <a:p>
            <a:pPr indent="-323850" lvl="0" marL="457200" rtl="0" algn="l">
              <a:spcBef>
                <a:spcPts val="0"/>
              </a:spcBef>
              <a:spcAft>
                <a:spcPts val="0"/>
              </a:spcAft>
              <a:buClr>
                <a:schemeClr val="dk1"/>
              </a:buClr>
              <a:buSzPts val="1500"/>
              <a:buFont typeface="Archivo Black"/>
              <a:buChar char="●"/>
            </a:pPr>
            <a:r>
              <a:rPr b="1" lang="en-GB" sz="1500">
                <a:solidFill>
                  <a:schemeClr val="dk1"/>
                </a:solidFill>
                <a:latin typeface="Archivo Black"/>
                <a:ea typeface="Archivo Black"/>
                <a:cs typeface="Archivo Black"/>
                <a:sym typeface="Archivo Black"/>
              </a:rPr>
              <a:t> sourcing from logging waste</a:t>
            </a:r>
            <a:endParaRPr b="1" sz="1500">
              <a:solidFill>
                <a:schemeClr val="dk1"/>
              </a:solidFill>
              <a:latin typeface="Archivo Black"/>
              <a:ea typeface="Archivo Black"/>
              <a:cs typeface="Archivo Black"/>
              <a:sym typeface="Archivo Black"/>
            </a:endParaRPr>
          </a:p>
          <a:p>
            <a:pPr indent="-323850" lvl="0" marL="457200" rtl="0" algn="l">
              <a:spcBef>
                <a:spcPts val="0"/>
              </a:spcBef>
              <a:spcAft>
                <a:spcPts val="0"/>
              </a:spcAft>
              <a:buClr>
                <a:schemeClr val="dk1"/>
              </a:buClr>
              <a:buSzPts val="1500"/>
              <a:buFont typeface="Archivo Black"/>
              <a:buChar char="●"/>
            </a:pPr>
            <a:r>
              <a:rPr b="1" lang="en-GB" sz="1500">
                <a:solidFill>
                  <a:schemeClr val="dk1"/>
                </a:solidFill>
                <a:latin typeface="Archivo Black"/>
                <a:ea typeface="Archivo Black"/>
                <a:cs typeface="Archivo Black"/>
                <a:sym typeface="Archivo Black"/>
              </a:rPr>
              <a:t> community firewood lots/plantations</a:t>
            </a:r>
            <a:endParaRPr b="1" sz="1500">
              <a:solidFill>
                <a:schemeClr val="dk1"/>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t/>
            </a:r>
            <a:endParaRPr b="1" sz="1700">
              <a:solidFill>
                <a:schemeClr val="dk1"/>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t/>
            </a:r>
            <a:endParaRPr b="1" sz="1700">
              <a:solidFill>
                <a:srgbClr val="93C47D"/>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rPr b="1" lang="en-GB" sz="1700">
                <a:solidFill>
                  <a:srgbClr val="93C47D"/>
                </a:solidFill>
                <a:latin typeface="Archivo Black"/>
                <a:ea typeface="Archivo Black"/>
                <a:cs typeface="Archivo Black"/>
                <a:sym typeface="Archivo Black"/>
              </a:rPr>
              <a:t>Work with MTB Club on tracks being logged on south coast</a:t>
            </a:r>
            <a:endParaRPr b="1" sz="1300">
              <a:solidFill>
                <a:srgbClr val="93C47D"/>
              </a:solidFill>
            </a:endParaRPr>
          </a:p>
          <a:p>
            <a:pPr indent="0" lvl="0" marL="0" rtl="0" algn="l">
              <a:spcBef>
                <a:spcPts val="0"/>
              </a:spcBef>
              <a:spcAft>
                <a:spcPts val="0"/>
              </a:spcAft>
              <a:buClr>
                <a:schemeClr val="dk1"/>
              </a:buClr>
              <a:buSzPts val="1800"/>
              <a:buFont typeface="Arial"/>
              <a:buNone/>
            </a:pPr>
            <a:r>
              <a:t/>
            </a:r>
            <a:endParaRPr b="1" sz="1700">
              <a:solidFill>
                <a:schemeClr val="dk1"/>
              </a:solidFill>
              <a:latin typeface="Archivo Black"/>
              <a:ea typeface="Archivo Black"/>
              <a:cs typeface="Archivo Black"/>
              <a:sym typeface="Archivo Black"/>
            </a:endParaRPr>
          </a:p>
          <a:p>
            <a:pPr indent="0" lvl="0" marL="0" rtl="0" algn="l">
              <a:spcBef>
                <a:spcPts val="0"/>
              </a:spcBef>
              <a:spcAft>
                <a:spcPts val="0"/>
              </a:spcAft>
              <a:buClr>
                <a:schemeClr val="dk1"/>
              </a:buClr>
              <a:buSzPts val="1800"/>
              <a:buFont typeface="Arial"/>
              <a:buNone/>
            </a:pPr>
            <a:r>
              <a:t/>
            </a:r>
            <a:endParaRPr sz="1800">
              <a:solidFill>
                <a:srgbClr val="6CC24A"/>
              </a:solidFill>
              <a:latin typeface="Archivo Black"/>
              <a:ea typeface="Archivo Black"/>
              <a:cs typeface="Archivo Black"/>
              <a:sym typeface="Archivo Black"/>
            </a:endParaRPr>
          </a:p>
        </p:txBody>
      </p:sp>
      <p:pic>
        <p:nvPicPr>
          <p:cNvPr descr="A picture containing text, tree, sky, outdoor&#10;&#10;Description automatically generated" id="195" name="Google Shape;195;p19"/>
          <p:cNvPicPr preferRelativeResize="0"/>
          <p:nvPr/>
        </p:nvPicPr>
        <p:blipFill rotWithShape="1">
          <a:blip r:embed="rId3">
            <a:alphaModFix/>
          </a:blip>
          <a:srcRect b="0" l="0" r="0" t="0"/>
          <a:stretch/>
        </p:blipFill>
        <p:spPr>
          <a:xfrm>
            <a:off x="5791869" y="250075"/>
            <a:ext cx="2989106" cy="4356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cd823b60b4_0_15"/>
          <p:cNvSpPr txBox="1"/>
          <p:nvPr>
            <p:ph type="title"/>
          </p:nvPr>
        </p:nvSpPr>
        <p:spPr>
          <a:xfrm>
            <a:off x="311700" y="555600"/>
            <a:ext cx="7944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n-GB" sz="1700">
                <a:solidFill>
                  <a:srgbClr val="93C47D"/>
                </a:solidFill>
                <a:latin typeface="Archivo Black"/>
                <a:ea typeface="Archivo Black"/>
                <a:cs typeface="Archivo Black"/>
                <a:sym typeface="Archivo Black"/>
              </a:rPr>
              <a:t>Work on ACT Gang Gang Cockatoo Project</a:t>
            </a:r>
            <a:endParaRPr b="1" sz="1700">
              <a:solidFill>
                <a:srgbClr val="93C47D"/>
              </a:solidFill>
              <a:latin typeface="Archivo Black"/>
              <a:ea typeface="Archivo Black"/>
              <a:cs typeface="Archivo Black"/>
              <a:sym typeface="Archivo Black"/>
            </a:endParaRPr>
          </a:p>
          <a:p>
            <a:pPr indent="0" lvl="0" marL="0" rtl="0" algn="l">
              <a:spcBef>
                <a:spcPts val="0"/>
              </a:spcBef>
              <a:spcAft>
                <a:spcPts val="0"/>
              </a:spcAft>
              <a:buNone/>
            </a:pPr>
            <a:r>
              <a:t/>
            </a:r>
            <a:endParaRPr/>
          </a:p>
        </p:txBody>
      </p:sp>
      <p:sp>
        <p:nvSpPr>
          <p:cNvPr id="201" name="Google Shape;201;gcd823b60b4_0_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cd823b60b4_0_15"/>
          <p:cNvSpPr txBox="1"/>
          <p:nvPr/>
        </p:nvSpPr>
        <p:spPr>
          <a:xfrm>
            <a:off x="164375" y="1211325"/>
            <a:ext cx="84798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222222"/>
                </a:solidFill>
                <a:highlight>
                  <a:srgbClr val="FFFFFF"/>
                </a:highlight>
              </a:rPr>
              <a:t>Following the bushfires, the federal Environment Department </a:t>
            </a:r>
            <a:r>
              <a:rPr lang="en-GB" u="sng">
                <a:solidFill>
                  <a:schemeClr val="hlink"/>
                </a:solidFill>
                <a:highlight>
                  <a:srgbClr val="FFFFFF"/>
                </a:highlight>
                <a:hlinkClick r:id="rId3"/>
              </a:rPr>
              <a:t>drew up a list of species requiring priority "management intervention."</a:t>
            </a:r>
            <a:r>
              <a:rPr lang="en-GB">
                <a:solidFill>
                  <a:srgbClr val="222222"/>
                </a:solidFill>
                <a:highlight>
                  <a:srgbClr val="FFFFFF"/>
                </a:highlight>
              </a:rPr>
              <a:t> The Gang gang was one of these.</a:t>
            </a:r>
            <a:r>
              <a:rPr lang="en-GB" u="sng">
                <a:solidFill>
                  <a:srgbClr val="1155CC"/>
                </a:solidFill>
                <a:highlight>
                  <a:srgbClr val="FFFFFF"/>
                </a:highlight>
                <a:hlinkClick r:id="rId4">
                  <a:extLst>
                    <a:ext uri="{A12FA001-AC4F-418D-AE19-62706E023703}">
                      <ahyp:hlinkClr val="tx"/>
                    </a:ext>
                  </a:extLst>
                </a:hlinkClick>
              </a:rPr>
              <a:t> </a:t>
            </a:r>
            <a:endParaRPr/>
          </a:p>
          <a:p>
            <a:pPr indent="0" lvl="0" marL="0" rtl="0" algn="l">
              <a:spcBef>
                <a:spcPts val="0"/>
              </a:spcBef>
              <a:spcAft>
                <a:spcPts val="0"/>
              </a:spcAft>
              <a:buNone/>
            </a:pPr>
            <a:r>
              <a:t/>
            </a:r>
            <a:endParaRPr u="sng">
              <a:solidFill>
                <a:srgbClr val="1155CC"/>
              </a:solidFill>
              <a:highlight>
                <a:srgbClr val="FFFFFF"/>
              </a:highlight>
              <a:hlinkClick r:id="rId5">
                <a:extLst>
                  <a:ext uri="{A12FA001-AC4F-418D-AE19-62706E023703}">
                    <ahyp:hlinkClr val="tx"/>
                  </a:ext>
                </a:extLst>
              </a:hlinkClick>
            </a:endParaRPr>
          </a:p>
          <a:p>
            <a:pPr indent="0" lvl="0" marL="0" rtl="0" algn="l">
              <a:spcBef>
                <a:spcPts val="0"/>
              </a:spcBef>
              <a:spcAft>
                <a:spcPts val="0"/>
              </a:spcAft>
              <a:buNone/>
            </a:pPr>
            <a:r>
              <a:rPr lang="en-GB">
                <a:solidFill>
                  <a:srgbClr val="222222"/>
                </a:solidFill>
                <a:highlight>
                  <a:srgbClr val="FFFFFF"/>
                </a:highlight>
              </a:rPr>
              <a:t>On Sunday the federal Minister Sussan Ley </a:t>
            </a:r>
            <a:r>
              <a:rPr lang="en-GB" u="sng">
                <a:solidFill>
                  <a:schemeClr val="hlink"/>
                </a:solidFill>
                <a:highlight>
                  <a:srgbClr val="FFFFFF"/>
                </a:highlight>
                <a:hlinkClick r:id="rId6"/>
              </a:rPr>
              <a:t>announced plans to have several States and organisations to lead long term recovery actions</a:t>
            </a:r>
            <a:r>
              <a:rPr lang="en-GB">
                <a:solidFill>
                  <a:srgbClr val="222222"/>
                </a:solidFill>
                <a:highlight>
                  <a:srgbClr val="FFFFFF"/>
                </a:highlight>
              </a:rPr>
              <a:t>. </a:t>
            </a:r>
            <a:endParaRPr u="sng">
              <a:solidFill>
                <a:srgbClr val="1155CC"/>
              </a:solidFill>
              <a:highlight>
                <a:srgbClr val="FFFFFF"/>
              </a:highlight>
            </a:endParaRPr>
          </a:p>
          <a:p>
            <a:pPr indent="0" lvl="0" marL="0" rtl="0" algn="l">
              <a:spcBef>
                <a:spcPts val="0"/>
              </a:spcBef>
              <a:spcAft>
                <a:spcPts val="0"/>
              </a:spcAft>
              <a:buNone/>
            </a:pPr>
            <a:r>
              <a:rPr lang="en-GB">
                <a:solidFill>
                  <a:srgbClr val="222222"/>
                </a:solidFill>
                <a:highlight>
                  <a:srgbClr val="FFFFFF"/>
                </a:highlight>
              </a:rPr>
              <a:t>The ACT Government has been given responsibility by Minister Ley to “lead on-ground action like habitat protection, pest animal control, monitoring and research to assist their species” over next 15 months.</a:t>
            </a:r>
            <a:endParaRPr>
              <a:solidFill>
                <a:srgbClr val="222222"/>
              </a:solidFill>
              <a:highlight>
                <a:srgbClr val="FFFFFF"/>
              </a:highlight>
            </a:endParaRPr>
          </a:p>
          <a:p>
            <a:pPr indent="0" lvl="0" marL="0" rtl="0" algn="l">
              <a:spcBef>
                <a:spcPts val="0"/>
              </a:spcBef>
              <a:spcAft>
                <a:spcPts val="0"/>
              </a:spcAft>
              <a:buNone/>
            </a:pPr>
            <a:r>
              <a:rPr lang="en-GB">
                <a:solidFill>
                  <a:srgbClr val="222222"/>
                </a:solidFill>
                <a:highlight>
                  <a:srgbClr val="FFFFFF"/>
                </a:highlight>
              </a:rPr>
              <a:t>The scope of the project extends beyond the ACT to any relevant areas important to the recovery of the species. This should include south coast forests and ACT residents could have an important role in ensuring that it does. Gang gangs need tree hollows for breeding and will suffer if habitat forests with current or future hollows are logged. If hollows are saved, many other species will also benefit. </a:t>
            </a:r>
            <a:endParaRPr>
              <a:solidFill>
                <a:srgbClr val="222222"/>
              </a:solidFill>
              <a:highlight>
                <a:srgbClr val="FFFFFF"/>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rgbClr val="222222"/>
                </a:solidFill>
                <a:highlight>
                  <a:srgbClr val="FFFFFF"/>
                </a:highlight>
              </a:rPr>
              <a:t>There's an article about it </a:t>
            </a:r>
            <a:r>
              <a:rPr lang="en-GB" u="sng">
                <a:solidFill>
                  <a:schemeClr val="hlink"/>
                </a:solidFill>
                <a:highlight>
                  <a:srgbClr val="FFFFFF"/>
                </a:highlight>
                <a:hlinkClick r:id="rId7"/>
              </a:rPr>
              <a:t>here</a:t>
            </a:r>
            <a:r>
              <a:rPr lang="en-GB">
                <a:solidFill>
                  <a:srgbClr val="222222"/>
                </a:solidFill>
                <a:highlight>
                  <a:srgbClr val="FFFFFF"/>
                </a:highlight>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d556680de5_0_38"/>
          <p:cNvSpPr txBox="1"/>
          <p:nvPr/>
        </p:nvSpPr>
        <p:spPr>
          <a:xfrm>
            <a:off x="685800" y="1006800"/>
            <a:ext cx="3886200" cy="41832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Font typeface="Helvetica Neue"/>
              <a:buChar char="●"/>
            </a:pPr>
            <a:r>
              <a:rPr b="1" lang="en-GB" sz="1800">
                <a:solidFill>
                  <a:schemeClr val="dk1"/>
                </a:solidFill>
                <a:latin typeface="Helvetica Neue"/>
                <a:ea typeface="Helvetica Neue"/>
                <a:cs typeface="Helvetica Neue"/>
                <a:sym typeface="Helvetica Neue"/>
              </a:rPr>
              <a:t>Sunday 9 May  </a:t>
            </a:r>
            <a:r>
              <a:rPr b="1" lang="en-GB" sz="1800">
                <a:solidFill>
                  <a:schemeClr val="dk1"/>
                </a:solidFill>
                <a:latin typeface="Helvetica Neue"/>
                <a:ea typeface="Helvetica Neue"/>
                <a:cs typeface="Helvetica Neue"/>
                <a:sym typeface="Helvetica Neue"/>
              </a:rPr>
              <a:t>9.30 -12.30  Mogo State Forest</a:t>
            </a:r>
            <a:endParaRPr b="1"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Font typeface="Helvetica Neue"/>
              <a:buChar char="●"/>
            </a:pPr>
            <a:r>
              <a:rPr b="1" lang="en-GB" sz="1800">
                <a:solidFill>
                  <a:schemeClr val="dk1"/>
                </a:solidFill>
                <a:latin typeface="Helvetica Neue"/>
                <a:ea typeface="Helvetica Neue"/>
                <a:cs typeface="Helvetica Neue"/>
                <a:sym typeface="Helvetica Neue"/>
              </a:rPr>
              <a:t>Sunday 16 May  8.30 - 12.30 Shallow Crossing State Forest (Forest Survey)</a:t>
            </a:r>
            <a:endParaRPr b="1" sz="1800">
              <a:solidFill>
                <a:schemeClr val="dk1"/>
              </a:solidFill>
              <a:latin typeface="Helvetica Neue"/>
              <a:ea typeface="Helvetica Neue"/>
              <a:cs typeface="Helvetica Neue"/>
              <a:sym typeface="Helvetica Neue"/>
            </a:endParaRPr>
          </a:p>
          <a:p>
            <a:pPr indent="-342900" lvl="0" marL="457200" rtl="0" algn="l">
              <a:lnSpc>
                <a:spcPct val="150000"/>
              </a:lnSpc>
              <a:spcBef>
                <a:spcPts val="0"/>
              </a:spcBef>
              <a:spcAft>
                <a:spcPts val="0"/>
              </a:spcAft>
              <a:buClr>
                <a:schemeClr val="dk1"/>
              </a:buClr>
              <a:buSzPts val="1800"/>
              <a:buFont typeface="Helvetica Neue"/>
              <a:buChar char="●"/>
            </a:pPr>
            <a:r>
              <a:rPr b="1" lang="en-GB" sz="1800">
                <a:solidFill>
                  <a:schemeClr val="dk1"/>
                </a:solidFill>
                <a:latin typeface="Helvetica Neue"/>
                <a:ea typeface="Helvetica Neue"/>
                <a:cs typeface="Helvetica Neue"/>
                <a:sym typeface="Helvetica Neue"/>
              </a:rPr>
              <a:t>Sunday 23 May  9.30 -12.30  Mogo State Forest</a:t>
            </a:r>
            <a:endParaRPr b="1" sz="1800">
              <a:solidFill>
                <a:schemeClr val="dk1"/>
              </a:solidFill>
              <a:latin typeface="Helvetica Neue"/>
              <a:ea typeface="Helvetica Neue"/>
              <a:cs typeface="Helvetica Neue"/>
              <a:sym typeface="Helvetica Neue"/>
            </a:endParaRPr>
          </a:p>
          <a:p>
            <a:pPr indent="0" lvl="0" marL="457200" rtl="0" algn="l">
              <a:lnSpc>
                <a:spcPct val="150000"/>
              </a:lnSpc>
              <a:spcBef>
                <a:spcPts val="0"/>
              </a:spcBef>
              <a:spcAft>
                <a:spcPts val="0"/>
              </a:spcAft>
              <a:buNone/>
            </a:pPr>
            <a:r>
              <a:rPr b="1" lang="en-GB" sz="1800">
                <a:solidFill>
                  <a:schemeClr val="dk1"/>
                </a:solidFill>
                <a:latin typeface="Helvetica Neue"/>
                <a:ea typeface="Helvetica Neue"/>
                <a:cs typeface="Helvetica Neue"/>
                <a:sym typeface="Helvetica Neue"/>
              </a:rPr>
              <a:t>(or sign up for next one)</a:t>
            </a:r>
            <a:endParaRPr b="1" sz="1800">
              <a:solidFill>
                <a:schemeClr val="dk1"/>
              </a:solidFill>
              <a:latin typeface="Helvetica Neue"/>
              <a:ea typeface="Helvetica Neue"/>
              <a:cs typeface="Helvetica Neue"/>
              <a:sym typeface="Helvetica Neue"/>
            </a:endParaRPr>
          </a:p>
          <a:p>
            <a:pPr indent="0" lvl="0" marL="457200" marR="0" rtl="0" algn="l">
              <a:lnSpc>
                <a:spcPct val="150000"/>
              </a:lnSpc>
              <a:spcBef>
                <a:spcPts val="0"/>
              </a:spcBef>
              <a:spcAft>
                <a:spcPts val="0"/>
              </a:spcAft>
              <a:buNone/>
            </a:pPr>
            <a:r>
              <a:t/>
            </a:r>
            <a:endParaRPr sz="1100">
              <a:latin typeface="Helvetica Neue Light"/>
              <a:ea typeface="Helvetica Neue Light"/>
              <a:cs typeface="Helvetica Neue Light"/>
              <a:sym typeface="Helvetica Neue Light"/>
            </a:endParaRPr>
          </a:p>
        </p:txBody>
      </p:sp>
      <p:sp>
        <p:nvSpPr>
          <p:cNvPr id="208" name="Google Shape;208;gd556680de5_0_38"/>
          <p:cNvSpPr txBox="1"/>
          <p:nvPr/>
        </p:nvSpPr>
        <p:spPr>
          <a:xfrm>
            <a:off x="957517" y="252282"/>
            <a:ext cx="5998800" cy="598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800">
                <a:solidFill>
                  <a:srgbClr val="6CC24A"/>
                </a:solidFill>
                <a:latin typeface="Archivo Black"/>
                <a:ea typeface="Archivo Black"/>
                <a:cs typeface="Archivo Black"/>
                <a:sym typeface="Archivo Black"/>
              </a:rPr>
              <a:t> Forest Tours to see logging</a:t>
            </a:r>
            <a:endParaRPr b="0" i="0" sz="1800" u="none" cap="none" strike="noStrike">
              <a:solidFill>
                <a:srgbClr val="6CC24A"/>
              </a:solidFill>
              <a:latin typeface="Archivo Black"/>
              <a:ea typeface="Archivo Black"/>
              <a:cs typeface="Archivo Black"/>
              <a:sym typeface="Archivo Black"/>
            </a:endParaRPr>
          </a:p>
        </p:txBody>
      </p:sp>
      <p:pic>
        <p:nvPicPr>
          <p:cNvPr id="209" name="Google Shape;209;gd556680de5_0_38"/>
          <p:cNvPicPr preferRelativeResize="0"/>
          <p:nvPr/>
        </p:nvPicPr>
        <p:blipFill>
          <a:blip r:embed="rId3">
            <a:alphaModFix/>
          </a:blip>
          <a:stretch>
            <a:fillRect/>
          </a:stretch>
        </p:blipFill>
        <p:spPr>
          <a:xfrm>
            <a:off x="5109220" y="1006800"/>
            <a:ext cx="3592256" cy="312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CC Template">
  <a:themeElements>
    <a:clrScheme name="Gameday">
      <a:dk1>
        <a:srgbClr val="6CC24A"/>
      </a:dk1>
      <a:lt1>
        <a:srgbClr val="FFFFFF"/>
      </a:lt1>
      <a:dk2>
        <a:srgbClr val="666666"/>
      </a:dk2>
      <a:lt2>
        <a:srgbClr val="D9D9D9"/>
      </a:lt2>
      <a:accent1>
        <a:srgbClr val="455A64"/>
      </a:accent1>
      <a:accent2>
        <a:srgbClr val="607D8B"/>
      </a:accent2>
      <a:accent3>
        <a:srgbClr val="4EC3E0"/>
      </a:accent3>
      <a:accent4>
        <a:srgbClr val="FF8F1C"/>
      </a:accent4>
      <a:accent5>
        <a:srgbClr val="D22630"/>
      </a:accent5>
      <a:accent6>
        <a:srgbClr val="ABAD23"/>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